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2" r:id="rId2"/>
  </p:sldMasterIdLst>
  <p:sldIdLst>
    <p:sldId id="272" r:id="rId3"/>
    <p:sldId id="257" r:id="rId4"/>
    <p:sldId id="265" r:id="rId5"/>
    <p:sldId id="258" r:id="rId6"/>
    <p:sldId id="259" r:id="rId7"/>
    <p:sldId id="260" r:id="rId8"/>
    <p:sldId id="262" r:id="rId9"/>
    <p:sldId id="268" r:id="rId10"/>
    <p:sldId id="263" r:id="rId11"/>
    <p:sldId id="264" r:id="rId12"/>
    <p:sldId id="269" r:id="rId13"/>
    <p:sldId id="270" r:id="rId14"/>
    <p:sldId id="271" r:id="rId15"/>
    <p:sldId id="261" r:id="rId16"/>
  </p:sldIdLst>
  <p:sldSz cx="12192000" cy="6858000"/>
  <p:notesSz cx="6858000" cy="9144000"/>
  <p:defaultTextStyle>
    <a:defPPr>
      <a:defRPr lang="e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Közepesen sötét stílus 2 – 1. jelölőszín">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635" autoAdjust="0"/>
    <p:restoredTop sz="94660"/>
  </p:normalViewPr>
  <p:slideViewPr>
    <p:cSldViewPr snapToGrid="0">
      <p:cViewPr varScale="1">
        <p:scale>
          <a:sx n="115" d="100"/>
          <a:sy n="115" d="100"/>
        </p:scale>
        <p:origin x="738"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jp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jp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2.jp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jpg"/><Relationship Id="rId1" Type="http://schemas.openxmlformats.org/officeDocument/2006/relationships/slideMaster" Target="../slideMasters/slideMaster2.xml"/><Relationship Id="rId4" Type="http://schemas.openxmlformats.org/officeDocument/2006/relationships/image" Target="../media/image8.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Címdia">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Cím 1"/>
          <p:cNvSpPr>
            <a:spLocks noGrp="1" noChangeAspect="1"/>
          </p:cNvSpPr>
          <p:nvPr>
            <p:ph type="ctrTitle" hasCustomPrompt="1"/>
          </p:nvPr>
        </p:nvSpPr>
        <p:spPr>
          <a:xfrm>
            <a:off x="679620" y="1998663"/>
            <a:ext cx="10864680" cy="2387600"/>
          </a:xfrm>
        </p:spPr>
        <p:txBody>
          <a:bodyPr anchor="b">
            <a:normAutofit/>
          </a:bodyPr>
          <a:lstStyle>
            <a:lvl1pPr algn="l">
              <a:defRPr sz="5400" b="1">
                <a:solidFill>
                  <a:schemeClr val="bg1"/>
                </a:solidFill>
              </a:defRPr>
            </a:lvl1pPr>
          </a:lstStyle>
          <a:p>
            <a:r>
              <a:rPr lang="hu-HU" dirty="0" smtClean="0"/>
              <a:t>MINTACÍM SZERKESZTÉSE</a:t>
            </a:r>
            <a:endParaRPr lang="hu-HU" dirty="0"/>
          </a:p>
        </p:txBody>
      </p:sp>
      <p:sp>
        <p:nvSpPr>
          <p:cNvPr id="3" name="Alcím 2"/>
          <p:cNvSpPr>
            <a:spLocks noGrp="1" noChangeAspect="1"/>
          </p:cNvSpPr>
          <p:nvPr>
            <p:ph type="subTitle" idx="1" hasCustomPrompt="1"/>
          </p:nvPr>
        </p:nvSpPr>
        <p:spPr>
          <a:xfrm>
            <a:off x="679620" y="4478338"/>
            <a:ext cx="10864680" cy="1655762"/>
          </a:xfrm>
        </p:spPr>
        <p:txBody>
          <a:bodyPr/>
          <a:lstStyle>
            <a:lvl1pPr marL="0" indent="0" algn="l">
              <a:buNone/>
              <a:defRPr sz="2400" i="1"/>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u-HU" dirty="0" smtClean="0"/>
              <a:t>KATTINTSON IDE AZ ALCÍM MINTÁJÁNAK SZERKESZTÉSÉHEZ</a:t>
            </a:r>
            <a:endParaRPr lang="hu-HU" dirty="0"/>
          </a:p>
        </p:txBody>
      </p:sp>
      <p:pic>
        <p:nvPicPr>
          <p:cNvPr id="9" name="Picture 19">
            <a:extLst>
              <a:ext uri="{FF2B5EF4-FFF2-40B4-BE49-F238E27FC236}">
                <a16:creationId xmlns:a16="http://schemas.microsoft.com/office/drawing/2014/main" id="{AAA7CC40-8A8F-A441-A5A7-017E77CB4EAF}"/>
              </a:ext>
            </a:extLst>
          </p:cNvPr>
          <p:cNvPicPr>
            <a:picLocks noChangeAspect="1"/>
          </p:cNvPicPr>
          <p:nvPr userDrawn="1"/>
        </p:nvPicPr>
        <p:blipFill>
          <a:blip r:embed="rId3"/>
          <a:stretch>
            <a:fillRect/>
          </a:stretch>
        </p:blipFill>
        <p:spPr>
          <a:xfrm>
            <a:off x="679620" y="540635"/>
            <a:ext cx="2858361" cy="1059565"/>
          </a:xfrm>
          <a:prstGeom prst="rect">
            <a:avLst/>
          </a:prstGeom>
        </p:spPr>
      </p:pic>
    </p:spTree>
    <p:extLst>
      <p:ext uri="{BB962C8B-B14F-4D97-AF65-F5344CB8AC3E}">
        <p14:creationId xmlns:p14="http://schemas.microsoft.com/office/powerpoint/2010/main" val="2384835474"/>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Kép képaláírással">
    <p:spTree>
      <p:nvGrpSpPr>
        <p:cNvPr id="1" name=""/>
        <p:cNvGrpSpPr/>
        <p:nvPr/>
      </p:nvGrpSpPr>
      <p:grpSpPr>
        <a:xfrm>
          <a:off x="0" y="0"/>
          <a:ext cx="0" cy="0"/>
          <a:chOff x="0" y="0"/>
          <a:chExt cx="0" cy="0"/>
        </a:xfrm>
      </p:grpSpPr>
      <p:sp>
        <p:nvSpPr>
          <p:cNvPr id="2" name="Cím 1"/>
          <p:cNvSpPr>
            <a:spLocks noGrp="1"/>
          </p:cNvSpPr>
          <p:nvPr>
            <p:ph type="title" hasCustomPrompt="1"/>
          </p:nvPr>
        </p:nvSpPr>
        <p:spPr>
          <a:xfrm>
            <a:off x="839788" y="457200"/>
            <a:ext cx="3932237" cy="1600200"/>
          </a:xfrm>
        </p:spPr>
        <p:txBody>
          <a:bodyPr anchor="b"/>
          <a:lstStyle>
            <a:lvl1pPr>
              <a:defRPr sz="3200"/>
            </a:lvl1pPr>
          </a:lstStyle>
          <a:p>
            <a:r>
              <a:rPr lang="hu-HU" dirty="0" smtClean="0"/>
              <a:t>MINTACÍM SZERKESZTÉSE</a:t>
            </a:r>
            <a:endParaRPr lang="hu-HU" dirty="0"/>
          </a:p>
        </p:txBody>
      </p:sp>
      <p:sp>
        <p:nvSpPr>
          <p:cNvPr id="3" name="Kép hely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hu-HU" smtClean="0"/>
              <a:t>Kép beszúrásához kattintson az ikonra</a:t>
            </a:r>
            <a:endParaRPr lang="hu-HU"/>
          </a:p>
        </p:txBody>
      </p:sp>
      <p:sp>
        <p:nvSpPr>
          <p:cNvPr id="4" name="Szöveg hely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u-HU" smtClean="0"/>
              <a:t>Mintaszöveg szerkesztése</a:t>
            </a:r>
          </a:p>
        </p:txBody>
      </p:sp>
    </p:spTree>
    <p:extLst>
      <p:ext uri="{BB962C8B-B14F-4D97-AF65-F5344CB8AC3E}">
        <p14:creationId xmlns:p14="http://schemas.microsoft.com/office/powerpoint/2010/main" val="1111230839"/>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Cím és függőleges szöveg">
    <p:spTree>
      <p:nvGrpSpPr>
        <p:cNvPr id="1" name=""/>
        <p:cNvGrpSpPr/>
        <p:nvPr/>
      </p:nvGrpSpPr>
      <p:grpSpPr>
        <a:xfrm>
          <a:off x="0" y="0"/>
          <a:ext cx="0" cy="0"/>
          <a:chOff x="0" y="0"/>
          <a:chExt cx="0" cy="0"/>
        </a:xfrm>
      </p:grpSpPr>
      <p:sp>
        <p:nvSpPr>
          <p:cNvPr id="2" name="Cím 1"/>
          <p:cNvSpPr>
            <a:spLocks noGrp="1"/>
          </p:cNvSpPr>
          <p:nvPr>
            <p:ph type="title" hasCustomPrompt="1"/>
          </p:nvPr>
        </p:nvSpPr>
        <p:spPr/>
        <p:txBody>
          <a:bodyPr/>
          <a:lstStyle/>
          <a:p>
            <a:r>
              <a:rPr lang="hu-HU" dirty="0" smtClean="0"/>
              <a:t>MINTACÍM SZERKESZTÉSE</a:t>
            </a:r>
            <a:endParaRPr lang="hu-HU" dirty="0"/>
          </a:p>
        </p:txBody>
      </p:sp>
      <p:sp>
        <p:nvSpPr>
          <p:cNvPr id="3" name="Függőleges szöveg helye 2"/>
          <p:cNvSpPr>
            <a:spLocks noGrp="1"/>
          </p:cNvSpPr>
          <p:nvPr>
            <p:ph type="body" orient="vert" idx="1"/>
          </p:nvPr>
        </p:nvSpPr>
        <p:spPr/>
        <p:txBody>
          <a:bodyPr vert="eaVert"/>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Tree>
    <p:extLst>
      <p:ext uri="{BB962C8B-B14F-4D97-AF65-F5344CB8AC3E}">
        <p14:creationId xmlns:p14="http://schemas.microsoft.com/office/powerpoint/2010/main" val="179538460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Függőleges cím és szöveg">
    <p:spTree>
      <p:nvGrpSpPr>
        <p:cNvPr id="1" name=""/>
        <p:cNvGrpSpPr/>
        <p:nvPr/>
      </p:nvGrpSpPr>
      <p:grpSpPr>
        <a:xfrm>
          <a:off x="0" y="0"/>
          <a:ext cx="0" cy="0"/>
          <a:chOff x="0" y="0"/>
          <a:chExt cx="0" cy="0"/>
        </a:xfrm>
      </p:grpSpPr>
      <p:sp>
        <p:nvSpPr>
          <p:cNvPr id="2" name="Függőleges cím 1"/>
          <p:cNvSpPr>
            <a:spLocks noGrp="1"/>
          </p:cNvSpPr>
          <p:nvPr>
            <p:ph type="title" orient="vert" hasCustomPrompt="1"/>
          </p:nvPr>
        </p:nvSpPr>
        <p:spPr>
          <a:xfrm>
            <a:off x="8724900" y="365125"/>
            <a:ext cx="2628900" cy="5811838"/>
          </a:xfrm>
        </p:spPr>
        <p:txBody>
          <a:bodyPr vert="eaVert"/>
          <a:lstStyle/>
          <a:p>
            <a:r>
              <a:rPr lang="hu-HU" dirty="0" smtClean="0"/>
              <a:t>MINTACÍM SZERKESZTÉSE</a:t>
            </a:r>
            <a:endParaRPr lang="hu-HU" dirty="0"/>
          </a:p>
        </p:txBody>
      </p:sp>
      <p:sp>
        <p:nvSpPr>
          <p:cNvPr id="3" name="Függőleges szöveg helye 2"/>
          <p:cNvSpPr>
            <a:spLocks noGrp="1"/>
          </p:cNvSpPr>
          <p:nvPr>
            <p:ph type="body" orient="vert" idx="1"/>
          </p:nvPr>
        </p:nvSpPr>
        <p:spPr>
          <a:xfrm>
            <a:off x="838200" y="365125"/>
            <a:ext cx="7734300" cy="5811838"/>
          </a:xfrm>
        </p:spPr>
        <p:txBody>
          <a:bodyPr vert="eaVert"/>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Tree>
    <p:extLst>
      <p:ext uri="{BB962C8B-B14F-4D97-AF65-F5344CB8AC3E}">
        <p14:creationId xmlns:p14="http://schemas.microsoft.com/office/powerpoint/2010/main" val="397489999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Elköszönés">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extBox 5">
            <a:extLst>
              <a:ext uri="{FF2B5EF4-FFF2-40B4-BE49-F238E27FC236}">
                <a16:creationId xmlns:a16="http://schemas.microsoft.com/office/drawing/2014/main" id="{D7AA1C3A-253B-1943-BB4B-1CBB307C773F}"/>
              </a:ext>
            </a:extLst>
          </p:cNvPr>
          <p:cNvSpPr txBox="1"/>
          <p:nvPr userDrawn="1"/>
        </p:nvSpPr>
        <p:spPr>
          <a:xfrm>
            <a:off x="1968841" y="3674918"/>
            <a:ext cx="8254315" cy="646331"/>
          </a:xfrm>
          <a:prstGeom prst="rect">
            <a:avLst/>
          </a:prstGeom>
          <a:noFill/>
        </p:spPr>
        <p:txBody>
          <a:bodyPr wrap="square" rtlCol="0">
            <a:spAutoFit/>
          </a:bodyPr>
          <a:lstStyle/>
          <a:p>
            <a:pPr algn="ctr"/>
            <a:r>
              <a:rPr lang="hu-HU" sz="3600" b="1" dirty="0" smtClean="0">
                <a:solidFill>
                  <a:schemeClr val="bg1"/>
                </a:solidFill>
                <a:latin typeface="Verdana" panose="020B0604030504040204" pitchFamily="34" charset="0"/>
                <a:ea typeface="Verdana" panose="020B0604030504040204" pitchFamily="34" charset="0"/>
                <a:cs typeface="Verdana" panose="020B0604030504040204" pitchFamily="34" charset="0"/>
              </a:rPr>
              <a:t>KÖSZÖNÖM A FIGYELMET!</a:t>
            </a:r>
            <a:endParaRPr lang="hu-HU" sz="3600" b="1"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pic>
        <p:nvPicPr>
          <p:cNvPr id="4" name="Picture 6">
            <a:extLst>
              <a:ext uri="{FF2B5EF4-FFF2-40B4-BE49-F238E27FC236}">
                <a16:creationId xmlns:a16="http://schemas.microsoft.com/office/drawing/2014/main" id="{152DDE20-CDCF-CB4B-9425-464E9E684AFC}"/>
              </a:ext>
            </a:extLst>
          </p:cNvPr>
          <p:cNvPicPr>
            <a:picLocks noChangeAspect="1"/>
          </p:cNvPicPr>
          <p:nvPr userDrawn="1"/>
        </p:nvPicPr>
        <p:blipFill>
          <a:blip r:embed="rId3"/>
          <a:stretch>
            <a:fillRect/>
          </a:stretch>
        </p:blipFill>
        <p:spPr>
          <a:xfrm>
            <a:off x="5353047" y="4800617"/>
            <a:ext cx="1485900" cy="50800"/>
          </a:xfrm>
          <a:prstGeom prst="rect">
            <a:avLst/>
          </a:prstGeom>
        </p:spPr>
      </p:pic>
      <p:sp>
        <p:nvSpPr>
          <p:cNvPr id="6" name="TextBox 7">
            <a:extLst>
              <a:ext uri="{FF2B5EF4-FFF2-40B4-BE49-F238E27FC236}">
                <a16:creationId xmlns:a16="http://schemas.microsoft.com/office/drawing/2014/main" id="{07A45A2D-6A90-1B43-800C-079D9E16C1E7}"/>
              </a:ext>
            </a:extLst>
          </p:cNvPr>
          <p:cNvSpPr txBox="1"/>
          <p:nvPr userDrawn="1"/>
        </p:nvSpPr>
        <p:spPr>
          <a:xfrm>
            <a:off x="1968840" y="5019507"/>
            <a:ext cx="8254315" cy="338554"/>
          </a:xfrm>
          <a:prstGeom prst="rect">
            <a:avLst/>
          </a:prstGeom>
          <a:noFill/>
        </p:spPr>
        <p:txBody>
          <a:bodyPr wrap="square" rtlCol="0">
            <a:spAutoFit/>
          </a:bodyPr>
          <a:lstStyle/>
          <a:p>
            <a:pPr algn="ctr"/>
            <a:r>
              <a:rPr lang="hu-HU" sz="1600" dirty="0" smtClean="0">
                <a:solidFill>
                  <a:schemeClr val="bg1"/>
                </a:solidFill>
                <a:latin typeface="Verdana" panose="020B0604030504040204" pitchFamily="34" charset="0"/>
                <a:ea typeface="Verdana" panose="020B0604030504040204" pitchFamily="34" charset="0"/>
                <a:cs typeface="Verdana" panose="020B0604030504040204" pitchFamily="34" charset="0"/>
              </a:rPr>
              <a:t>uni-nke.hu</a:t>
            </a:r>
            <a:endParaRPr lang="hu-HU" sz="1600"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pic>
        <p:nvPicPr>
          <p:cNvPr id="8" name="Picture 9">
            <a:extLst>
              <a:ext uri="{FF2B5EF4-FFF2-40B4-BE49-F238E27FC236}">
                <a16:creationId xmlns:a16="http://schemas.microsoft.com/office/drawing/2014/main" id="{D03CCC5B-32D1-5145-ABFC-A0339EC06C66}"/>
              </a:ext>
            </a:extLst>
          </p:cNvPr>
          <p:cNvPicPr>
            <a:picLocks noChangeAspect="1"/>
          </p:cNvPicPr>
          <p:nvPr userDrawn="1"/>
        </p:nvPicPr>
        <p:blipFill>
          <a:blip r:embed="rId4"/>
          <a:stretch>
            <a:fillRect/>
          </a:stretch>
        </p:blipFill>
        <p:spPr>
          <a:xfrm>
            <a:off x="5264490" y="1532536"/>
            <a:ext cx="1663013" cy="1663013"/>
          </a:xfrm>
          <a:prstGeom prst="rect">
            <a:avLst/>
          </a:prstGeom>
        </p:spPr>
      </p:pic>
    </p:spTree>
    <p:extLst>
      <p:ext uri="{BB962C8B-B14F-4D97-AF65-F5344CB8AC3E}">
        <p14:creationId xmlns:p14="http://schemas.microsoft.com/office/powerpoint/2010/main" val="1748217359"/>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Címdia">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Cím 1"/>
          <p:cNvSpPr>
            <a:spLocks noGrp="1" noChangeAspect="1"/>
          </p:cNvSpPr>
          <p:nvPr>
            <p:ph type="ctrTitle" hasCustomPrompt="1"/>
          </p:nvPr>
        </p:nvSpPr>
        <p:spPr>
          <a:xfrm>
            <a:off x="679620" y="1998663"/>
            <a:ext cx="10864680" cy="2387600"/>
          </a:xfrm>
        </p:spPr>
        <p:txBody>
          <a:bodyPr anchor="b">
            <a:normAutofit/>
          </a:bodyPr>
          <a:lstStyle>
            <a:lvl1pPr algn="l">
              <a:defRPr sz="5400" b="1">
                <a:solidFill>
                  <a:schemeClr val="bg1"/>
                </a:solidFill>
              </a:defRPr>
            </a:lvl1pPr>
          </a:lstStyle>
          <a:p>
            <a:r>
              <a:rPr lang="hu-HU" dirty="0" smtClean="0"/>
              <a:t>MINTACÍM SZERKESZTÉSE</a:t>
            </a:r>
            <a:endParaRPr lang="hu-HU" dirty="0"/>
          </a:p>
        </p:txBody>
      </p:sp>
      <p:sp>
        <p:nvSpPr>
          <p:cNvPr id="3" name="Alcím 2"/>
          <p:cNvSpPr>
            <a:spLocks noGrp="1" noChangeAspect="1"/>
          </p:cNvSpPr>
          <p:nvPr>
            <p:ph type="subTitle" idx="1" hasCustomPrompt="1"/>
          </p:nvPr>
        </p:nvSpPr>
        <p:spPr>
          <a:xfrm>
            <a:off x="679620" y="4478338"/>
            <a:ext cx="10864680" cy="1655762"/>
          </a:xfrm>
        </p:spPr>
        <p:txBody>
          <a:bodyPr/>
          <a:lstStyle>
            <a:lvl1pPr marL="0" indent="0" algn="l">
              <a:buNone/>
              <a:defRPr sz="2400" i="1"/>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u-HU" dirty="0" smtClean="0"/>
              <a:t>KATTINTSON IDE AZ ALCÍM MINTÁJÁNAK SZERKESZTÉSÉHEZ</a:t>
            </a:r>
            <a:endParaRPr lang="hu-HU" dirty="0"/>
          </a:p>
        </p:txBody>
      </p:sp>
      <p:pic>
        <p:nvPicPr>
          <p:cNvPr id="8" name="Picture 19">
            <a:extLst>
              <a:ext uri="{FF2B5EF4-FFF2-40B4-BE49-F238E27FC236}">
                <a16:creationId xmlns:a16="http://schemas.microsoft.com/office/drawing/2014/main" id="{80A03B9D-77E2-5A4E-A2D6-C5E3256B238A}"/>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514306" y="371279"/>
            <a:ext cx="3744656" cy="1535309"/>
          </a:xfrm>
          <a:prstGeom prst="rect">
            <a:avLst/>
          </a:prstGeom>
        </p:spPr>
      </p:pic>
    </p:spTree>
    <p:extLst>
      <p:ext uri="{BB962C8B-B14F-4D97-AF65-F5344CB8AC3E}">
        <p14:creationId xmlns:p14="http://schemas.microsoft.com/office/powerpoint/2010/main" val="2927658734"/>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Cím és tartalom">
    <p:spTree>
      <p:nvGrpSpPr>
        <p:cNvPr id="1" name=""/>
        <p:cNvGrpSpPr/>
        <p:nvPr/>
      </p:nvGrpSpPr>
      <p:grpSpPr>
        <a:xfrm>
          <a:off x="0" y="0"/>
          <a:ext cx="0" cy="0"/>
          <a:chOff x="0" y="0"/>
          <a:chExt cx="0" cy="0"/>
        </a:xfrm>
      </p:grpSpPr>
      <p:sp>
        <p:nvSpPr>
          <p:cNvPr id="2" name="Cím 1"/>
          <p:cNvSpPr>
            <a:spLocks noGrp="1" noChangeAspect="1"/>
          </p:cNvSpPr>
          <p:nvPr>
            <p:ph type="title" hasCustomPrompt="1"/>
          </p:nvPr>
        </p:nvSpPr>
        <p:spPr/>
        <p:txBody>
          <a:bodyPr/>
          <a:lstStyle>
            <a:lvl1pPr>
              <a:defRPr b="1"/>
            </a:lvl1pPr>
          </a:lstStyle>
          <a:p>
            <a:r>
              <a:rPr lang="hu-HU" dirty="0" smtClean="0"/>
              <a:t>MINTACÍM SZERKESZTÉSE</a:t>
            </a:r>
            <a:endParaRPr lang="hu-HU" dirty="0"/>
          </a:p>
        </p:txBody>
      </p:sp>
      <p:sp>
        <p:nvSpPr>
          <p:cNvPr id="3" name="Tartalom helye 2"/>
          <p:cNvSpPr>
            <a:spLocks noGrp="1"/>
          </p:cNvSpPr>
          <p:nvPr>
            <p:ph idx="1"/>
          </p:nvPr>
        </p:nvSpPr>
        <p:spPr/>
        <p:txBody>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dirty="0"/>
          </a:p>
        </p:txBody>
      </p:sp>
    </p:spTree>
    <p:extLst>
      <p:ext uri="{BB962C8B-B14F-4D97-AF65-F5344CB8AC3E}">
        <p14:creationId xmlns:p14="http://schemas.microsoft.com/office/powerpoint/2010/main" val="147399230"/>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zakaszfejléc">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Cím 1"/>
          <p:cNvSpPr>
            <a:spLocks noGrp="1"/>
          </p:cNvSpPr>
          <p:nvPr>
            <p:ph type="title" hasCustomPrompt="1"/>
          </p:nvPr>
        </p:nvSpPr>
        <p:spPr>
          <a:xfrm>
            <a:off x="679619" y="1709738"/>
            <a:ext cx="10828639" cy="2852737"/>
          </a:xfrm>
        </p:spPr>
        <p:txBody>
          <a:bodyPr anchor="b">
            <a:normAutofit/>
          </a:bodyPr>
          <a:lstStyle>
            <a:lvl1pPr>
              <a:defRPr sz="5400" b="1">
                <a:solidFill>
                  <a:schemeClr val="bg1"/>
                </a:solidFill>
              </a:defRPr>
            </a:lvl1pPr>
          </a:lstStyle>
          <a:p>
            <a:r>
              <a:rPr lang="hu-HU" dirty="0" smtClean="0"/>
              <a:t>MINTACÍM SZERKESZTÉSE</a:t>
            </a:r>
            <a:endParaRPr lang="hu-HU" dirty="0"/>
          </a:p>
        </p:txBody>
      </p:sp>
      <p:sp>
        <p:nvSpPr>
          <p:cNvPr id="3" name="Szöveg helye 2"/>
          <p:cNvSpPr>
            <a:spLocks noGrp="1" noChangeAspect="1"/>
          </p:cNvSpPr>
          <p:nvPr>
            <p:ph type="body" idx="1" hasCustomPrompt="1"/>
          </p:nvPr>
        </p:nvSpPr>
        <p:spPr>
          <a:xfrm>
            <a:off x="679619" y="4589463"/>
            <a:ext cx="10828639" cy="1500187"/>
          </a:xfrm>
        </p:spPr>
        <p:txBody>
          <a:bodyPr/>
          <a:lstStyle>
            <a:lvl1pPr marL="0" indent="0">
              <a:buNone/>
              <a:defRPr sz="2400" i="1">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hu-HU" dirty="0" smtClean="0"/>
              <a:t>MINTASZÖVEG SZERKESZTÉSE</a:t>
            </a:r>
          </a:p>
        </p:txBody>
      </p:sp>
      <p:pic>
        <p:nvPicPr>
          <p:cNvPr id="8" name="Picture 19">
            <a:extLst>
              <a:ext uri="{FF2B5EF4-FFF2-40B4-BE49-F238E27FC236}">
                <a16:creationId xmlns:a16="http://schemas.microsoft.com/office/drawing/2014/main" id="{80A03B9D-77E2-5A4E-A2D6-C5E3256B238A}"/>
              </a:ext>
            </a:extLst>
          </p:cNvPr>
          <p:cNvPicPr>
            <a:picLocks noChangeAspect="1"/>
          </p:cNvPicPr>
          <p:nvPr userDrawn="1"/>
        </p:nvPicPr>
        <p:blipFill>
          <a:blip r:embed="rId3"/>
          <a:srcRect/>
          <a:stretch/>
        </p:blipFill>
        <p:spPr>
          <a:xfrm>
            <a:off x="679619" y="540635"/>
            <a:ext cx="3601844" cy="1058400"/>
          </a:xfrm>
          <a:prstGeom prst="rect">
            <a:avLst/>
          </a:prstGeom>
        </p:spPr>
      </p:pic>
    </p:spTree>
    <p:extLst>
      <p:ext uri="{BB962C8B-B14F-4D97-AF65-F5344CB8AC3E}">
        <p14:creationId xmlns:p14="http://schemas.microsoft.com/office/powerpoint/2010/main" val="4122865048"/>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2 tartalomrész">
    <p:spTree>
      <p:nvGrpSpPr>
        <p:cNvPr id="1" name=""/>
        <p:cNvGrpSpPr/>
        <p:nvPr/>
      </p:nvGrpSpPr>
      <p:grpSpPr>
        <a:xfrm>
          <a:off x="0" y="0"/>
          <a:ext cx="0" cy="0"/>
          <a:chOff x="0" y="0"/>
          <a:chExt cx="0" cy="0"/>
        </a:xfrm>
      </p:grpSpPr>
      <p:sp>
        <p:nvSpPr>
          <p:cNvPr id="2" name="Cím 1"/>
          <p:cNvSpPr>
            <a:spLocks noGrp="1"/>
          </p:cNvSpPr>
          <p:nvPr>
            <p:ph type="title" hasCustomPrompt="1"/>
          </p:nvPr>
        </p:nvSpPr>
        <p:spPr/>
        <p:txBody>
          <a:bodyPr/>
          <a:lstStyle>
            <a:lvl1pPr>
              <a:defRPr b="1"/>
            </a:lvl1pPr>
          </a:lstStyle>
          <a:p>
            <a:r>
              <a:rPr lang="hu-HU" dirty="0" smtClean="0"/>
              <a:t>MINTACÍM SZERKESZTÉSE</a:t>
            </a:r>
            <a:endParaRPr lang="hu-HU" dirty="0"/>
          </a:p>
        </p:txBody>
      </p:sp>
      <p:sp>
        <p:nvSpPr>
          <p:cNvPr id="3" name="Tartalom helye 2"/>
          <p:cNvSpPr>
            <a:spLocks noGrp="1"/>
          </p:cNvSpPr>
          <p:nvPr>
            <p:ph sz="half" idx="1"/>
          </p:nvPr>
        </p:nvSpPr>
        <p:spPr>
          <a:xfrm>
            <a:off x="838200" y="1825625"/>
            <a:ext cx="5181600" cy="4351338"/>
          </a:xfrm>
        </p:spPr>
        <p:txBody>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Tartalom helye 3"/>
          <p:cNvSpPr>
            <a:spLocks noGrp="1"/>
          </p:cNvSpPr>
          <p:nvPr>
            <p:ph sz="half" idx="2"/>
          </p:nvPr>
        </p:nvSpPr>
        <p:spPr>
          <a:xfrm>
            <a:off x="6172200" y="1825625"/>
            <a:ext cx="5181600" cy="4351338"/>
          </a:xfrm>
        </p:spPr>
        <p:txBody>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Tree>
    <p:extLst>
      <p:ext uri="{BB962C8B-B14F-4D97-AF65-F5344CB8AC3E}">
        <p14:creationId xmlns:p14="http://schemas.microsoft.com/office/powerpoint/2010/main" val="1823623253"/>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Összehasonlítás">
    <p:spTree>
      <p:nvGrpSpPr>
        <p:cNvPr id="1" name=""/>
        <p:cNvGrpSpPr/>
        <p:nvPr/>
      </p:nvGrpSpPr>
      <p:grpSpPr>
        <a:xfrm>
          <a:off x="0" y="0"/>
          <a:ext cx="0" cy="0"/>
          <a:chOff x="0" y="0"/>
          <a:chExt cx="0" cy="0"/>
        </a:xfrm>
      </p:grpSpPr>
      <p:sp>
        <p:nvSpPr>
          <p:cNvPr id="2" name="Cím 1"/>
          <p:cNvSpPr>
            <a:spLocks noGrp="1"/>
          </p:cNvSpPr>
          <p:nvPr>
            <p:ph type="title" hasCustomPrompt="1"/>
          </p:nvPr>
        </p:nvSpPr>
        <p:spPr>
          <a:xfrm>
            <a:off x="839788" y="365125"/>
            <a:ext cx="10515600" cy="1325563"/>
          </a:xfrm>
        </p:spPr>
        <p:txBody>
          <a:bodyPr/>
          <a:lstStyle/>
          <a:p>
            <a:r>
              <a:rPr lang="hu-HU" dirty="0" smtClean="0"/>
              <a:t>MINTACÍM SZERKESZTÉSE</a:t>
            </a:r>
            <a:endParaRPr lang="hu-HU" dirty="0"/>
          </a:p>
        </p:txBody>
      </p:sp>
      <p:sp>
        <p:nvSpPr>
          <p:cNvPr id="3" name="Szöveg hely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smtClean="0"/>
              <a:t>Mintaszöveg szerkesztése</a:t>
            </a:r>
          </a:p>
        </p:txBody>
      </p:sp>
      <p:sp>
        <p:nvSpPr>
          <p:cNvPr id="4" name="Tartalom helye 3"/>
          <p:cNvSpPr>
            <a:spLocks noGrp="1"/>
          </p:cNvSpPr>
          <p:nvPr>
            <p:ph sz="half" idx="2"/>
          </p:nvPr>
        </p:nvSpPr>
        <p:spPr>
          <a:xfrm>
            <a:off x="839788" y="2505075"/>
            <a:ext cx="5157787" cy="3684588"/>
          </a:xfrm>
        </p:spPr>
        <p:txBody>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5" name="Szöveg hely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smtClean="0"/>
              <a:t>Mintaszöveg szerkesztése</a:t>
            </a:r>
          </a:p>
        </p:txBody>
      </p:sp>
      <p:sp>
        <p:nvSpPr>
          <p:cNvPr id="6" name="Tartalom helye 5"/>
          <p:cNvSpPr>
            <a:spLocks noGrp="1"/>
          </p:cNvSpPr>
          <p:nvPr>
            <p:ph sz="quarter" idx="4"/>
          </p:nvPr>
        </p:nvSpPr>
        <p:spPr>
          <a:xfrm>
            <a:off x="6172200" y="2505075"/>
            <a:ext cx="5183188" cy="3684588"/>
          </a:xfrm>
        </p:spPr>
        <p:txBody>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Tree>
    <p:extLst>
      <p:ext uri="{BB962C8B-B14F-4D97-AF65-F5344CB8AC3E}">
        <p14:creationId xmlns:p14="http://schemas.microsoft.com/office/powerpoint/2010/main" val="4195568607"/>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Csak cím">
    <p:spTree>
      <p:nvGrpSpPr>
        <p:cNvPr id="1" name=""/>
        <p:cNvGrpSpPr/>
        <p:nvPr/>
      </p:nvGrpSpPr>
      <p:grpSpPr>
        <a:xfrm>
          <a:off x="0" y="0"/>
          <a:ext cx="0" cy="0"/>
          <a:chOff x="0" y="0"/>
          <a:chExt cx="0" cy="0"/>
        </a:xfrm>
      </p:grpSpPr>
      <p:sp>
        <p:nvSpPr>
          <p:cNvPr id="2" name="Cím 1"/>
          <p:cNvSpPr>
            <a:spLocks noGrp="1"/>
          </p:cNvSpPr>
          <p:nvPr>
            <p:ph type="title" hasCustomPrompt="1"/>
          </p:nvPr>
        </p:nvSpPr>
        <p:spPr/>
        <p:txBody>
          <a:bodyPr/>
          <a:lstStyle/>
          <a:p>
            <a:r>
              <a:rPr lang="hu-HU" dirty="0" smtClean="0"/>
              <a:t>MINTACÍM SZERKESZTÉSE</a:t>
            </a:r>
            <a:endParaRPr lang="hu-HU" dirty="0"/>
          </a:p>
        </p:txBody>
      </p:sp>
    </p:spTree>
    <p:extLst>
      <p:ext uri="{BB962C8B-B14F-4D97-AF65-F5344CB8AC3E}">
        <p14:creationId xmlns:p14="http://schemas.microsoft.com/office/powerpoint/2010/main" val="382280041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Cím és tartalom">
    <p:spTree>
      <p:nvGrpSpPr>
        <p:cNvPr id="1" name=""/>
        <p:cNvGrpSpPr/>
        <p:nvPr/>
      </p:nvGrpSpPr>
      <p:grpSpPr>
        <a:xfrm>
          <a:off x="0" y="0"/>
          <a:ext cx="0" cy="0"/>
          <a:chOff x="0" y="0"/>
          <a:chExt cx="0" cy="0"/>
        </a:xfrm>
      </p:grpSpPr>
      <p:sp>
        <p:nvSpPr>
          <p:cNvPr id="2" name="Cím 1"/>
          <p:cNvSpPr>
            <a:spLocks noGrp="1" noChangeAspect="1"/>
          </p:cNvSpPr>
          <p:nvPr>
            <p:ph type="title" hasCustomPrompt="1"/>
          </p:nvPr>
        </p:nvSpPr>
        <p:spPr/>
        <p:txBody>
          <a:bodyPr/>
          <a:lstStyle>
            <a:lvl1pPr>
              <a:defRPr b="1"/>
            </a:lvl1pPr>
          </a:lstStyle>
          <a:p>
            <a:r>
              <a:rPr lang="hu-HU" dirty="0" smtClean="0"/>
              <a:t>MINTACÍM SZERKESZTÉSE</a:t>
            </a:r>
            <a:endParaRPr lang="hu-HU" dirty="0"/>
          </a:p>
        </p:txBody>
      </p:sp>
      <p:sp>
        <p:nvSpPr>
          <p:cNvPr id="3" name="Tartalom helye 2"/>
          <p:cNvSpPr>
            <a:spLocks noGrp="1"/>
          </p:cNvSpPr>
          <p:nvPr>
            <p:ph idx="1"/>
          </p:nvPr>
        </p:nvSpPr>
        <p:spPr/>
        <p:txBody>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dirty="0"/>
          </a:p>
        </p:txBody>
      </p:sp>
    </p:spTree>
    <p:extLst>
      <p:ext uri="{BB962C8B-B14F-4D97-AF65-F5344CB8AC3E}">
        <p14:creationId xmlns:p14="http://schemas.microsoft.com/office/powerpoint/2010/main" val="903496962"/>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Üres">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103448"/>
      </p:ext>
    </p:extLst>
  </p:cSld>
  <p:clrMapOvr>
    <a:masterClrMapping/>
  </p:clrMapOvr>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1_Üres">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39273853"/>
      </p:ext>
    </p:extLst>
  </p:cSld>
  <p:clrMapOvr>
    <a:masterClrMapping/>
  </p:clrMapOvr>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type="objTx" preserve="1">
  <p:cSld name="Tartalomrész képaláírással">
    <p:spTree>
      <p:nvGrpSpPr>
        <p:cNvPr id="1" name=""/>
        <p:cNvGrpSpPr/>
        <p:nvPr/>
      </p:nvGrpSpPr>
      <p:grpSpPr>
        <a:xfrm>
          <a:off x="0" y="0"/>
          <a:ext cx="0" cy="0"/>
          <a:chOff x="0" y="0"/>
          <a:chExt cx="0" cy="0"/>
        </a:xfrm>
      </p:grpSpPr>
      <p:sp>
        <p:nvSpPr>
          <p:cNvPr id="2" name="Cím 1"/>
          <p:cNvSpPr>
            <a:spLocks noGrp="1"/>
          </p:cNvSpPr>
          <p:nvPr>
            <p:ph type="title" hasCustomPrompt="1"/>
          </p:nvPr>
        </p:nvSpPr>
        <p:spPr>
          <a:xfrm>
            <a:off x="839788" y="457200"/>
            <a:ext cx="3932237" cy="1600200"/>
          </a:xfrm>
        </p:spPr>
        <p:txBody>
          <a:bodyPr anchor="b"/>
          <a:lstStyle>
            <a:lvl1pPr>
              <a:defRPr sz="3200"/>
            </a:lvl1pPr>
          </a:lstStyle>
          <a:p>
            <a:r>
              <a:rPr lang="hu-HU" dirty="0" smtClean="0"/>
              <a:t>MINTACÍM SZERKESZTÉSE</a:t>
            </a:r>
            <a:endParaRPr lang="hu-HU" dirty="0"/>
          </a:p>
        </p:txBody>
      </p:sp>
      <p:sp>
        <p:nvSpPr>
          <p:cNvPr id="3" name="Tartalom helye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Szöveg hely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u-HU" smtClean="0"/>
              <a:t>Mintaszöveg szerkesztése</a:t>
            </a:r>
          </a:p>
        </p:txBody>
      </p:sp>
    </p:spTree>
    <p:extLst>
      <p:ext uri="{BB962C8B-B14F-4D97-AF65-F5344CB8AC3E}">
        <p14:creationId xmlns:p14="http://schemas.microsoft.com/office/powerpoint/2010/main" val="393987258"/>
      </p:ext>
    </p:extLst>
  </p:cSld>
  <p:clrMapOvr>
    <a:masterClrMapping/>
  </p:clrMapOvr>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type="picTx" preserve="1">
  <p:cSld name="Kép képaláírással">
    <p:spTree>
      <p:nvGrpSpPr>
        <p:cNvPr id="1" name=""/>
        <p:cNvGrpSpPr/>
        <p:nvPr/>
      </p:nvGrpSpPr>
      <p:grpSpPr>
        <a:xfrm>
          <a:off x="0" y="0"/>
          <a:ext cx="0" cy="0"/>
          <a:chOff x="0" y="0"/>
          <a:chExt cx="0" cy="0"/>
        </a:xfrm>
      </p:grpSpPr>
      <p:sp>
        <p:nvSpPr>
          <p:cNvPr id="2" name="Cím 1"/>
          <p:cNvSpPr>
            <a:spLocks noGrp="1"/>
          </p:cNvSpPr>
          <p:nvPr>
            <p:ph type="title" hasCustomPrompt="1"/>
          </p:nvPr>
        </p:nvSpPr>
        <p:spPr>
          <a:xfrm>
            <a:off x="839788" y="457200"/>
            <a:ext cx="3932237" cy="1600200"/>
          </a:xfrm>
        </p:spPr>
        <p:txBody>
          <a:bodyPr anchor="b"/>
          <a:lstStyle>
            <a:lvl1pPr>
              <a:defRPr sz="3200"/>
            </a:lvl1pPr>
          </a:lstStyle>
          <a:p>
            <a:r>
              <a:rPr lang="hu-HU" dirty="0" smtClean="0"/>
              <a:t>MINTACÍM SZERKESZTÉSE</a:t>
            </a:r>
            <a:endParaRPr lang="hu-HU" dirty="0"/>
          </a:p>
        </p:txBody>
      </p:sp>
      <p:sp>
        <p:nvSpPr>
          <p:cNvPr id="3" name="Kép hely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hu-HU" smtClean="0"/>
              <a:t>Kép beszúrásához kattintson az ikonra</a:t>
            </a:r>
            <a:endParaRPr lang="hu-HU"/>
          </a:p>
        </p:txBody>
      </p:sp>
      <p:sp>
        <p:nvSpPr>
          <p:cNvPr id="4" name="Szöveg hely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u-HU" smtClean="0"/>
              <a:t>Mintaszöveg szerkesztése</a:t>
            </a:r>
          </a:p>
        </p:txBody>
      </p:sp>
    </p:spTree>
    <p:extLst>
      <p:ext uri="{BB962C8B-B14F-4D97-AF65-F5344CB8AC3E}">
        <p14:creationId xmlns:p14="http://schemas.microsoft.com/office/powerpoint/2010/main" val="2245555742"/>
      </p:ext>
    </p:extLst>
  </p:cSld>
  <p:clrMapOvr>
    <a:masterClrMapping/>
  </p:clrMapOvr>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type="vertTx" preserve="1">
  <p:cSld name="Cím és függőleges szöveg">
    <p:spTree>
      <p:nvGrpSpPr>
        <p:cNvPr id="1" name=""/>
        <p:cNvGrpSpPr/>
        <p:nvPr/>
      </p:nvGrpSpPr>
      <p:grpSpPr>
        <a:xfrm>
          <a:off x="0" y="0"/>
          <a:ext cx="0" cy="0"/>
          <a:chOff x="0" y="0"/>
          <a:chExt cx="0" cy="0"/>
        </a:xfrm>
      </p:grpSpPr>
      <p:sp>
        <p:nvSpPr>
          <p:cNvPr id="2" name="Cím 1"/>
          <p:cNvSpPr>
            <a:spLocks noGrp="1"/>
          </p:cNvSpPr>
          <p:nvPr>
            <p:ph type="title" hasCustomPrompt="1"/>
          </p:nvPr>
        </p:nvSpPr>
        <p:spPr/>
        <p:txBody>
          <a:bodyPr/>
          <a:lstStyle/>
          <a:p>
            <a:r>
              <a:rPr lang="hu-HU" dirty="0" smtClean="0"/>
              <a:t>MINTACÍM SZERKESZTÉSE</a:t>
            </a:r>
            <a:endParaRPr lang="hu-HU" dirty="0"/>
          </a:p>
        </p:txBody>
      </p:sp>
      <p:sp>
        <p:nvSpPr>
          <p:cNvPr id="3" name="Függőleges szöveg helye 2"/>
          <p:cNvSpPr>
            <a:spLocks noGrp="1"/>
          </p:cNvSpPr>
          <p:nvPr>
            <p:ph type="body" orient="vert" idx="1"/>
          </p:nvPr>
        </p:nvSpPr>
        <p:spPr/>
        <p:txBody>
          <a:bodyPr vert="eaVert"/>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Tree>
    <p:extLst>
      <p:ext uri="{BB962C8B-B14F-4D97-AF65-F5344CB8AC3E}">
        <p14:creationId xmlns:p14="http://schemas.microsoft.com/office/powerpoint/2010/main" val="407379319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itleAndTx" preserve="1">
  <p:cSld name="Függőleges cím és szöveg">
    <p:spTree>
      <p:nvGrpSpPr>
        <p:cNvPr id="1" name=""/>
        <p:cNvGrpSpPr/>
        <p:nvPr/>
      </p:nvGrpSpPr>
      <p:grpSpPr>
        <a:xfrm>
          <a:off x="0" y="0"/>
          <a:ext cx="0" cy="0"/>
          <a:chOff x="0" y="0"/>
          <a:chExt cx="0" cy="0"/>
        </a:xfrm>
      </p:grpSpPr>
      <p:sp>
        <p:nvSpPr>
          <p:cNvPr id="2" name="Függőleges cím 1"/>
          <p:cNvSpPr>
            <a:spLocks noGrp="1"/>
          </p:cNvSpPr>
          <p:nvPr>
            <p:ph type="title" orient="vert" hasCustomPrompt="1"/>
          </p:nvPr>
        </p:nvSpPr>
        <p:spPr>
          <a:xfrm>
            <a:off x="8724900" y="365125"/>
            <a:ext cx="2628900" cy="5811838"/>
          </a:xfrm>
        </p:spPr>
        <p:txBody>
          <a:bodyPr vert="eaVert"/>
          <a:lstStyle/>
          <a:p>
            <a:r>
              <a:rPr lang="hu-HU" dirty="0" smtClean="0"/>
              <a:t>MINTACÍM SZERKESZTÉSE</a:t>
            </a:r>
            <a:endParaRPr lang="hu-HU" dirty="0"/>
          </a:p>
        </p:txBody>
      </p:sp>
      <p:sp>
        <p:nvSpPr>
          <p:cNvPr id="3" name="Függőleges szöveg helye 2"/>
          <p:cNvSpPr>
            <a:spLocks noGrp="1"/>
          </p:cNvSpPr>
          <p:nvPr>
            <p:ph type="body" orient="vert" idx="1"/>
          </p:nvPr>
        </p:nvSpPr>
        <p:spPr>
          <a:xfrm>
            <a:off x="838200" y="365125"/>
            <a:ext cx="7734300" cy="5811838"/>
          </a:xfrm>
        </p:spPr>
        <p:txBody>
          <a:bodyPr vert="eaVert"/>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Tree>
    <p:extLst>
      <p:ext uri="{BB962C8B-B14F-4D97-AF65-F5344CB8AC3E}">
        <p14:creationId xmlns:p14="http://schemas.microsoft.com/office/powerpoint/2010/main" val="310724715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blank" preserve="1">
  <p:cSld name="Elköszönés">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extBox 5">
            <a:extLst>
              <a:ext uri="{FF2B5EF4-FFF2-40B4-BE49-F238E27FC236}">
                <a16:creationId xmlns:a16="http://schemas.microsoft.com/office/drawing/2014/main" id="{D7AA1C3A-253B-1943-BB4B-1CBB307C773F}"/>
              </a:ext>
            </a:extLst>
          </p:cNvPr>
          <p:cNvSpPr txBox="1"/>
          <p:nvPr userDrawn="1"/>
        </p:nvSpPr>
        <p:spPr>
          <a:xfrm>
            <a:off x="1968841" y="3674918"/>
            <a:ext cx="8254315" cy="646331"/>
          </a:xfrm>
          <a:prstGeom prst="rect">
            <a:avLst/>
          </a:prstGeom>
          <a:noFill/>
        </p:spPr>
        <p:txBody>
          <a:bodyPr wrap="square" rtlCol="0">
            <a:spAutoFit/>
          </a:bodyPr>
          <a:lstStyle/>
          <a:p>
            <a:pPr algn="ctr"/>
            <a:r>
              <a:rPr lang="hu-HU" sz="3600" b="1" dirty="0" smtClean="0">
                <a:solidFill>
                  <a:schemeClr val="bg1"/>
                </a:solidFill>
                <a:latin typeface="Verdana" panose="020B0604030504040204" pitchFamily="34" charset="0"/>
                <a:ea typeface="Verdana" panose="020B0604030504040204" pitchFamily="34" charset="0"/>
                <a:cs typeface="Verdana" panose="020B0604030504040204" pitchFamily="34" charset="0"/>
              </a:rPr>
              <a:t>THANK</a:t>
            </a:r>
            <a:r>
              <a:rPr lang="hu-HU" sz="3600" b="1" baseline="0" dirty="0" smtClean="0">
                <a:solidFill>
                  <a:schemeClr val="bg1"/>
                </a:solidFill>
                <a:latin typeface="Verdana" panose="020B0604030504040204" pitchFamily="34" charset="0"/>
                <a:ea typeface="Verdana" panose="020B0604030504040204" pitchFamily="34" charset="0"/>
                <a:cs typeface="Verdana" panose="020B0604030504040204" pitchFamily="34" charset="0"/>
              </a:rPr>
              <a:t> YOU!</a:t>
            </a:r>
            <a:endParaRPr lang="hu-HU" sz="3600" b="1"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pic>
        <p:nvPicPr>
          <p:cNvPr id="4" name="Picture 6">
            <a:extLst>
              <a:ext uri="{FF2B5EF4-FFF2-40B4-BE49-F238E27FC236}">
                <a16:creationId xmlns:a16="http://schemas.microsoft.com/office/drawing/2014/main" id="{152DDE20-CDCF-CB4B-9425-464E9E684AFC}"/>
              </a:ext>
            </a:extLst>
          </p:cNvPr>
          <p:cNvPicPr>
            <a:picLocks noChangeAspect="1"/>
          </p:cNvPicPr>
          <p:nvPr userDrawn="1"/>
        </p:nvPicPr>
        <p:blipFill>
          <a:blip r:embed="rId3"/>
          <a:stretch>
            <a:fillRect/>
          </a:stretch>
        </p:blipFill>
        <p:spPr>
          <a:xfrm>
            <a:off x="5353047" y="4800617"/>
            <a:ext cx="1485900" cy="50800"/>
          </a:xfrm>
          <a:prstGeom prst="rect">
            <a:avLst/>
          </a:prstGeom>
        </p:spPr>
      </p:pic>
      <p:sp>
        <p:nvSpPr>
          <p:cNvPr id="6" name="TextBox 7">
            <a:extLst>
              <a:ext uri="{FF2B5EF4-FFF2-40B4-BE49-F238E27FC236}">
                <a16:creationId xmlns:a16="http://schemas.microsoft.com/office/drawing/2014/main" id="{07A45A2D-6A90-1B43-800C-079D9E16C1E7}"/>
              </a:ext>
            </a:extLst>
          </p:cNvPr>
          <p:cNvSpPr txBox="1"/>
          <p:nvPr userDrawn="1"/>
        </p:nvSpPr>
        <p:spPr>
          <a:xfrm>
            <a:off x="1968840" y="5019507"/>
            <a:ext cx="8254315" cy="338554"/>
          </a:xfrm>
          <a:prstGeom prst="rect">
            <a:avLst/>
          </a:prstGeom>
          <a:noFill/>
        </p:spPr>
        <p:txBody>
          <a:bodyPr wrap="square" rtlCol="0">
            <a:spAutoFit/>
          </a:bodyPr>
          <a:lstStyle/>
          <a:p>
            <a:pPr algn="ctr"/>
            <a:r>
              <a:rPr lang="hu-HU" sz="1600" dirty="0" smtClean="0">
                <a:solidFill>
                  <a:schemeClr val="bg1"/>
                </a:solidFill>
                <a:latin typeface="Verdana" panose="020B0604030504040204" pitchFamily="34" charset="0"/>
                <a:ea typeface="Verdana" panose="020B0604030504040204" pitchFamily="34" charset="0"/>
                <a:cs typeface="Verdana" panose="020B0604030504040204" pitchFamily="34" charset="0"/>
              </a:rPr>
              <a:t>en.uni-nke.hu</a:t>
            </a:r>
            <a:endParaRPr lang="hu-HU" sz="1600"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pic>
        <p:nvPicPr>
          <p:cNvPr id="7" name="Picture 9">
            <a:extLst>
              <a:ext uri="{FF2B5EF4-FFF2-40B4-BE49-F238E27FC236}">
                <a16:creationId xmlns:a16="http://schemas.microsoft.com/office/drawing/2014/main" id="{3749843B-318A-A34E-A732-D2D433429DCA}"/>
              </a:ext>
            </a:extLst>
          </p:cNvPr>
          <p:cNvPicPr>
            <a:picLocks noChangeAspect="1"/>
          </p:cNvPicPr>
          <p:nvPr userDrawn="1"/>
        </p:nvPicPr>
        <p:blipFill>
          <a:blip r:embed="rId4"/>
          <a:srcRect/>
          <a:stretch/>
        </p:blipFill>
        <p:spPr>
          <a:xfrm>
            <a:off x="5264490" y="1532537"/>
            <a:ext cx="1663013" cy="1663013"/>
          </a:xfrm>
          <a:prstGeom prst="rect">
            <a:avLst/>
          </a:prstGeom>
        </p:spPr>
      </p:pic>
    </p:spTree>
    <p:extLst>
      <p:ext uri="{BB962C8B-B14F-4D97-AF65-F5344CB8AC3E}">
        <p14:creationId xmlns:p14="http://schemas.microsoft.com/office/powerpoint/2010/main" val="141470841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zakaszfejléc">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Cím 1"/>
          <p:cNvSpPr>
            <a:spLocks noGrp="1"/>
          </p:cNvSpPr>
          <p:nvPr>
            <p:ph type="title" hasCustomPrompt="1"/>
          </p:nvPr>
        </p:nvSpPr>
        <p:spPr>
          <a:xfrm>
            <a:off x="679619" y="1709738"/>
            <a:ext cx="10828639" cy="2852737"/>
          </a:xfrm>
        </p:spPr>
        <p:txBody>
          <a:bodyPr anchor="b">
            <a:normAutofit/>
          </a:bodyPr>
          <a:lstStyle>
            <a:lvl1pPr>
              <a:defRPr sz="5400" b="1">
                <a:solidFill>
                  <a:schemeClr val="bg1"/>
                </a:solidFill>
              </a:defRPr>
            </a:lvl1pPr>
          </a:lstStyle>
          <a:p>
            <a:r>
              <a:rPr lang="hu-HU" dirty="0" smtClean="0"/>
              <a:t>MINTACÍM SZERKESZTÉSE</a:t>
            </a:r>
            <a:endParaRPr lang="hu-HU" dirty="0"/>
          </a:p>
        </p:txBody>
      </p:sp>
      <p:sp>
        <p:nvSpPr>
          <p:cNvPr id="3" name="Szöveg helye 2"/>
          <p:cNvSpPr>
            <a:spLocks noGrp="1" noChangeAspect="1"/>
          </p:cNvSpPr>
          <p:nvPr>
            <p:ph type="body" idx="1" hasCustomPrompt="1"/>
          </p:nvPr>
        </p:nvSpPr>
        <p:spPr>
          <a:xfrm>
            <a:off x="679619" y="4589463"/>
            <a:ext cx="10828639" cy="1500187"/>
          </a:xfrm>
        </p:spPr>
        <p:txBody>
          <a:bodyPr/>
          <a:lstStyle>
            <a:lvl1pPr marL="0" indent="0">
              <a:buNone/>
              <a:defRPr sz="2400" i="1">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hu-HU" dirty="0" smtClean="0"/>
              <a:t>MINTASZÖVEG SZERKESZTÉSE</a:t>
            </a:r>
          </a:p>
        </p:txBody>
      </p:sp>
      <p:pic>
        <p:nvPicPr>
          <p:cNvPr id="9" name="Picture 19">
            <a:extLst>
              <a:ext uri="{FF2B5EF4-FFF2-40B4-BE49-F238E27FC236}">
                <a16:creationId xmlns:a16="http://schemas.microsoft.com/office/drawing/2014/main" id="{AAA7CC40-8A8F-A441-A5A7-017E77CB4EAF}"/>
              </a:ext>
            </a:extLst>
          </p:cNvPr>
          <p:cNvPicPr>
            <a:picLocks noChangeAspect="1"/>
          </p:cNvPicPr>
          <p:nvPr userDrawn="1"/>
        </p:nvPicPr>
        <p:blipFill>
          <a:blip r:embed="rId3"/>
          <a:stretch>
            <a:fillRect/>
          </a:stretch>
        </p:blipFill>
        <p:spPr>
          <a:xfrm>
            <a:off x="679620" y="540635"/>
            <a:ext cx="2858361" cy="1059565"/>
          </a:xfrm>
          <a:prstGeom prst="rect">
            <a:avLst/>
          </a:prstGeom>
        </p:spPr>
      </p:pic>
    </p:spTree>
    <p:extLst>
      <p:ext uri="{BB962C8B-B14F-4D97-AF65-F5344CB8AC3E}">
        <p14:creationId xmlns:p14="http://schemas.microsoft.com/office/powerpoint/2010/main" val="2696040174"/>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tartalomrész">
    <p:spTree>
      <p:nvGrpSpPr>
        <p:cNvPr id="1" name=""/>
        <p:cNvGrpSpPr/>
        <p:nvPr/>
      </p:nvGrpSpPr>
      <p:grpSpPr>
        <a:xfrm>
          <a:off x="0" y="0"/>
          <a:ext cx="0" cy="0"/>
          <a:chOff x="0" y="0"/>
          <a:chExt cx="0" cy="0"/>
        </a:xfrm>
      </p:grpSpPr>
      <p:sp>
        <p:nvSpPr>
          <p:cNvPr id="2" name="Cím 1"/>
          <p:cNvSpPr>
            <a:spLocks noGrp="1"/>
          </p:cNvSpPr>
          <p:nvPr>
            <p:ph type="title" hasCustomPrompt="1"/>
          </p:nvPr>
        </p:nvSpPr>
        <p:spPr/>
        <p:txBody>
          <a:bodyPr/>
          <a:lstStyle>
            <a:lvl1pPr>
              <a:defRPr b="1"/>
            </a:lvl1pPr>
          </a:lstStyle>
          <a:p>
            <a:r>
              <a:rPr lang="hu-HU" dirty="0" smtClean="0"/>
              <a:t>MINTACÍM SZERKESZTÉSE</a:t>
            </a:r>
            <a:endParaRPr lang="hu-HU" dirty="0"/>
          </a:p>
        </p:txBody>
      </p:sp>
      <p:sp>
        <p:nvSpPr>
          <p:cNvPr id="3" name="Tartalom helye 2"/>
          <p:cNvSpPr>
            <a:spLocks noGrp="1"/>
          </p:cNvSpPr>
          <p:nvPr>
            <p:ph sz="half" idx="1"/>
          </p:nvPr>
        </p:nvSpPr>
        <p:spPr>
          <a:xfrm>
            <a:off x="838200" y="1825625"/>
            <a:ext cx="5181600" cy="4351338"/>
          </a:xfrm>
        </p:spPr>
        <p:txBody>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Tartalom helye 3"/>
          <p:cNvSpPr>
            <a:spLocks noGrp="1"/>
          </p:cNvSpPr>
          <p:nvPr>
            <p:ph sz="half" idx="2"/>
          </p:nvPr>
        </p:nvSpPr>
        <p:spPr>
          <a:xfrm>
            <a:off x="6172200" y="1825625"/>
            <a:ext cx="5181600" cy="4351338"/>
          </a:xfrm>
        </p:spPr>
        <p:txBody>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Tree>
    <p:extLst>
      <p:ext uri="{BB962C8B-B14F-4D97-AF65-F5344CB8AC3E}">
        <p14:creationId xmlns:p14="http://schemas.microsoft.com/office/powerpoint/2010/main" val="626436716"/>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Összehasonlítás">
    <p:spTree>
      <p:nvGrpSpPr>
        <p:cNvPr id="1" name=""/>
        <p:cNvGrpSpPr/>
        <p:nvPr/>
      </p:nvGrpSpPr>
      <p:grpSpPr>
        <a:xfrm>
          <a:off x="0" y="0"/>
          <a:ext cx="0" cy="0"/>
          <a:chOff x="0" y="0"/>
          <a:chExt cx="0" cy="0"/>
        </a:xfrm>
      </p:grpSpPr>
      <p:sp>
        <p:nvSpPr>
          <p:cNvPr id="2" name="Cím 1"/>
          <p:cNvSpPr>
            <a:spLocks noGrp="1"/>
          </p:cNvSpPr>
          <p:nvPr>
            <p:ph type="title" hasCustomPrompt="1"/>
          </p:nvPr>
        </p:nvSpPr>
        <p:spPr>
          <a:xfrm>
            <a:off x="839788" y="365125"/>
            <a:ext cx="10515600" cy="1325563"/>
          </a:xfrm>
        </p:spPr>
        <p:txBody>
          <a:bodyPr/>
          <a:lstStyle/>
          <a:p>
            <a:r>
              <a:rPr lang="hu-HU" dirty="0" smtClean="0"/>
              <a:t>MINTACÍM SZERKESZTÉSE</a:t>
            </a:r>
            <a:endParaRPr lang="hu-HU" dirty="0"/>
          </a:p>
        </p:txBody>
      </p:sp>
      <p:sp>
        <p:nvSpPr>
          <p:cNvPr id="3" name="Szöveg hely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smtClean="0"/>
              <a:t>Mintaszöveg szerkesztése</a:t>
            </a:r>
          </a:p>
        </p:txBody>
      </p:sp>
      <p:sp>
        <p:nvSpPr>
          <p:cNvPr id="4" name="Tartalom helye 3"/>
          <p:cNvSpPr>
            <a:spLocks noGrp="1"/>
          </p:cNvSpPr>
          <p:nvPr>
            <p:ph sz="half" idx="2"/>
          </p:nvPr>
        </p:nvSpPr>
        <p:spPr>
          <a:xfrm>
            <a:off x="839788" y="2505075"/>
            <a:ext cx="5157787" cy="3684588"/>
          </a:xfrm>
        </p:spPr>
        <p:txBody>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5" name="Szöveg hely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smtClean="0"/>
              <a:t>Mintaszöveg szerkesztése</a:t>
            </a:r>
          </a:p>
        </p:txBody>
      </p:sp>
      <p:sp>
        <p:nvSpPr>
          <p:cNvPr id="6" name="Tartalom helye 5"/>
          <p:cNvSpPr>
            <a:spLocks noGrp="1"/>
          </p:cNvSpPr>
          <p:nvPr>
            <p:ph sz="quarter" idx="4"/>
          </p:nvPr>
        </p:nvSpPr>
        <p:spPr>
          <a:xfrm>
            <a:off x="6172200" y="2505075"/>
            <a:ext cx="5183188" cy="3684588"/>
          </a:xfrm>
        </p:spPr>
        <p:txBody>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Tree>
    <p:extLst>
      <p:ext uri="{BB962C8B-B14F-4D97-AF65-F5344CB8AC3E}">
        <p14:creationId xmlns:p14="http://schemas.microsoft.com/office/powerpoint/2010/main" val="1142178570"/>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Csak cím">
    <p:spTree>
      <p:nvGrpSpPr>
        <p:cNvPr id="1" name=""/>
        <p:cNvGrpSpPr/>
        <p:nvPr/>
      </p:nvGrpSpPr>
      <p:grpSpPr>
        <a:xfrm>
          <a:off x="0" y="0"/>
          <a:ext cx="0" cy="0"/>
          <a:chOff x="0" y="0"/>
          <a:chExt cx="0" cy="0"/>
        </a:xfrm>
      </p:grpSpPr>
      <p:sp>
        <p:nvSpPr>
          <p:cNvPr id="2" name="Cím 1"/>
          <p:cNvSpPr>
            <a:spLocks noGrp="1"/>
          </p:cNvSpPr>
          <p:nvPr>
            <p:ph type="title" hasCustomPrompt="1"/>
          </p:nvPr>
        </p:nvSpPr>
        <p:spPr/>
        <p:txBody>
          <a:bodyPr/>
          <a:lstStyle/>
          <a:p>
            <a:r>
              <a:rPr lang="hu-HU" dirty="0" smtClean="0"/>
              <a:t>MINTACÍM SZERKESZTÉSE</a:t>
            </a:r>
            <a:endParaRPr lang="hu-HU" dirty="0"/>
          </a:p>
        </p:txBody>
      </p:sp>
    </p:spTree>
    <p:extLst>
      <p:ext uri="{BB962C8B-B14F-4D97-AF65-F5344CB8AC3E}">
        <p14:creationId xmlns:p14="http://schemas.microsoft.com/office/powerpoint/2010/main" val="978235492"/>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Üres">
    <p:spTree>
      <p:nvGrpSpPr>
        <p:cNvPr id="1" name=""/>
        <p:cNvGrpSpPr/>
        <p:nvPr/>
      </p:nvGrpSpPr>
      <p:grpSpPr>
        <a:xfrm>
          <a:off x="0" y="0"/>
          <a:ext cx="0" cy="0"/>
          <a:chOff x="0" y="0"/>
          <a:chExt cx="0" cy="0"/>
        </a:xfrm>
      </p:grpSpPr>
    </p:spTree>
    <p:extLst>
      <p:ext uri="{BB962C8B-B14F-4D97-AF65-F5344CB8AC3E}">
        <p14:creationId xmlns:p14="http://schemas.microsoft.com/office/powerpoint/2010/main" val="2933268686"/>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1_Üres">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983242012"/>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Tartalomrész képaláírással">
    <p:spTree>
      <p:nvGrpSpPr>
        <p:cNvPr id="1" name=""/>
        <p:cNvGrpSpPr/>
        <p:nvPr/>
      </p:nvGrpSpPr>
      <p:grpSpPr>
        <a:xfrm>
          <a:off x="0" y="0"/>
          <a:ext cx="0" cy="0"/>
          <a:chOff x="0" y="0"/>
          <a:chExt cx="0" cy="0"/>
        </a:xfrm>
      </p:grpSpPr>
      <p:sp>
        <p:nvSpPr>
          <p:cNvPr id="2" name="Cím 1"/>
          <p:cNvSpPr>
            <a:spLocks noGrp="1"/>
          </p:cNvSpPr>
          <p:nvPr>
            <p:ph type="title" hasCustomPrompt="1"/>
          </p:nvPr>
        </p:nvSpPr>
        <p:spPr>
          <a:xfrm>
            <a:off x="839788" y="457200"/>
            <a:ext cx="3932237" cy="1600200"/>
          </a:xfrm>
        </p:spPr>
        <p:txBody>
          <a:bodyPr anchor="b"/>
          <a:lstStyle>
            <a:lvl1pPr>
              <a:defRPr sz="3200"/>
            </a:lvl1pPr>
          </a:lstStyle>
          <a:p>
            <a:r>
              <a:rPr lang="hu-HU" dirty="0" smtClean="0"/>
              <a:t>MINTACÍM SZERKESZTÉSE</a:t>
            </a:r>
            <a:endParaRPr lang="hu-HU" dirty="0"/>
          </a:p>
        </p:txBody>
      </p:sp>
      <p:sp>
        <p:nvSpPr>
          <p:cNvPr id="3" name="Tartalom helye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Szöveg hely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u-HU" smtClean="0"/>
              <a:t>Mintaszöveg szerkesztése</a:t>
            </a:r>
          </a:p>
        </p:txBody>
      </p:sp>
    </p:spTree>
    <p:extLst>
      <p:ext uri="{BB962C8B-B14F-4D97-AF65-F5344CB8AC3E}">
        <p14:creationId xmlns:p14="http://schemas.microsoft.com/office/powerpoint/2010/main" val="189980719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slideLayout" Target="../slideLayouts/slideLayout26.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slideLayout" Target="../slideLayouts/slideLayout25.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5" Type="http://schemas.openxmlformats.org/officeDocument/2006/relationships/image" Target="../media/image1.jpg"/><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 Id="rId1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5">
            <a:lum/>
          </a:blip>
          <a:srcRect/>
          <a:stretch>
            <a:fillRect/>
          </a:stretch>
        </a:blipFill>
        <a:effectLst/>
      </p:bgPr>
    </p:bg>
    <p:spTree>
      <p:nvGrpSpPr>
        <p:cNvPr id="1" name=""/>
        <p:cNvGrpSpPr/>
        <p:nvPr/>
      </p:nvGrpSpPr>
      <p:grpSpPr>
        <a:xfrm>
          <a:off x="0" y="0"/>
          <a:ext cx="0" cy="0"/>
          <a:chOff x="0" y="0"/>
          <a:chExt cx="0" cy="0"/>
        </a:xfrm>
      </p:grpSpPr>
      <p:sp>
        <p:nvSpPr>
          <p:cNvPr id="2" name="Cím helye 1"/>
          <p:cNvSpPr>
            <a:spLocks noGrp="1" noChangeAspect="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hu-HU" dirty="0" smtClean="0"/>
              <a:t>MINTACÍM SZERKESZTÉSE</a:t>
            </a:r>
            <a:endParaRPr lang="hu-HU" dirty="0"/>
          </a:p>
        </p:txBody>
      </p:sp>
      <p:sp>
        <p:nvSpPr>
          <p:cNvPr id="3" name="Szöveg helye 2"/>
          <p:cNvSpPr>
            <a:spLocks noGrp="1" noChangeAspect="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hu-HU" dirty="0" smtClean="0"/>
              <a:t>Mintaszöveg szerkesztése</a:t>
            </a:r>
          </a:p>
          <a:p>
            <a:pPr lvl="1"/>
            <a:r>
              <a:rPr lang="hu-HU" dirty="0" smtClean="0"/>
              <a:t>Második szint</a:t>
            </a:r>
          </a:p>
          <a:p>
            <a:pPr lvl="2"/>
            <a:r>
              <a:rPr lang="hu-HU" dirty="0" smtClean="0"/>
              <a:t>Harmadik szint</a:t>
            </a:r>
          </a:p>
          <a:p>
            <a:pPr lvl="3"/>
            <a:r>
              <a:rPr lang="hu-HU" dirty="0" smtClean="0"/>
              <a:t>Negyedik szint</a:t>
            </a:r>
          </a:p>
          <a:p>
            <a:pPr lvl="4"/>
            <a:r>
              <a:rPr lang="hu-HU" dirty="0" smtClean="0"/>
              <a:t>Ötödik szint</a:t>
            </a:r>
            <a:endParaRPr lang="hu-HU" dirty="0"/>
          </a:p>
        </p:txBody>
      </p:sp>
    </p:spTree>
    <p:extLst>
      <p:ext uri="{BB962C8B-B14F-4D97-AF65-F5344CB8AC3E}">
        <p14:creationId xmlns:p14="http://schemas.microsoft.com/office/powerpoint/2010/main" val="8984515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60" r:id="rId8"/>
    <p:sldLayoutId id="2147483656" r:id="rId9"/>
    <p:sldLayoutId id="2147483657" r:id="rId10"/>
    <p:sldLayoutId id="2147483658" r:id="rId11"/>
    <p:sldLayoutId id="2147483659" r:id="rId12"/>
    <p:sldLayoutId id="2147483661" r:id="rId13"/>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b="1"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1">
          <a:blip r:embed="rId15">
            <a:lum/>
          </a:blip>
          <a:srcRect/>
          <a:stretch>
            <a:fillRect/>
          </a:stretch>
        </a:blipFill>
        <a:effectLst/>
      </p:bgPr>
    </p:bg>
    <p:spTree>
      <p:nvGrpSpPr>
        <p:cNvPr id="1" name=""/>
        <p:cNvGrpSpPr/>
        <p:nvPr/>
      </p:nvGrpSpPr>
      <p:grpSpPr>
        <a:xfrm>
          <a:off x="0" y="0"/>
          <a:ext cx="0" cy="0"/>
          <a:chOff x="0" y="0"/>
          <a:chExt cx="0" cy="0"/>
        </a:xfrm>
      </p:grpSpPr>
      <p:sp>
        <p:nvSpPr>
          <p:cNvPr id="2" name="Cím helye 1"/>
          <p:cNvSpPr>
            <a:spLocks noGrp="1" noChangeAspect="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hu-HU" dirty="0" smtClean="0"/>
              <a:t>MINTACÍM SZERKESZTÉSE</a:t>
            </a:r>
            <a:endParaRPr lang="hu-HU" dirty="0"/>
          </a:p>
        </p:txBody>
      </p:sp>
      <p:sp>
        <p:nvSpPr>
          <p:cNvPr id="3" name="Szöveg helye 2"/>
          <p:cNvSpPr>
            <a:spLocks noGrp="1" noChangeAspect="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hu-HU" dirty="0" smtClean="0"/>
              <a:t>Mintaszöveg szerkesztése</a:t>
            </a:r>
          </a:p>
          <a:p>
            <a:pPr lvl="1"/>
            <a:r>
              <a:rPr lang="hu-HU" dirty="0" smtClean="0"/>
              <a:t>Második szint</a:t>
            </a:r>
          </a:p>
          <a:p>
            <a:pPr lvl="2"/>
            <a:r>
              <a:rPr lang="hu-HU" dirty="0" smtClean="0"/>
              <a:t>Harmadik szint</a:t>
            </a:r>
          </a:p>
          <a:p>
            <a:pPr lvl="3"/>
            <a:r>
              <a:rPr lang="hu-HU" dirty="0" smtClean="0"/>
              <a:t>Negyedik szint</a:t>
            </a:r>
          </a:p>
          <a:p>
            <a:pPr lvl="4"/>
            <a:r>
              <a:rPr lang="hu-HU" dirty="0" smtClean="0"/>
              <a:t>Ötödik szint</a:t>
            </a:r>
            <a:endParaRPr lang="hu-HU" dirty="0"/>
          </a:p>
        </p:txBody>
      </p:sp>
    </p:spTree>
    <p:extLst>
      <p:ext uri="{BB962C8B-B14F-4D97-AF65-F5344CB8AC3E}">
        <p14:creationId xmlns:p14="http://schemas.microsoft.com/office/powerpoint/2010/main" val="2677212815"/>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74" r:id="rId12"/>
    <p:sldLayoutId id="2147483675" r:id="rId13"/>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b="1"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en.uni-nke.hu/document/en-uni-nke-hu/UNIVERSITY%20DOCTORAL%20AND%20HABILITATION%20REGULATIONS%20%20EN.pdf" TargetMode="External"/><Relationship Id="rId2" Type="http://schemas.openxmlformats.org/officeDocument/2006/relationships/hyperlink" Target="https://www.mab.hu/wp-content/uploads/Nftv_angol_2Sept2016_EMMI-forditas.pdf" TargetMode="External"/><Relationship Id="rId1" Type="http://schemas.openxmlformats.org/officeDocument/2006/relationships/slideLayout" Target="../slideLayouts/slideLayout2.xml"/><Relationship Id="rId4" Type="http://schemas.openxmlformats.org/officeDocument/2006/relationships/hyperlink" Target="https://en.uni-nke.hu/study-programs/habilitation/requirements"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dokutar.uni-nke.hu/document/intranet-uni-nke-hu/3-2019-sz-rektori-utasitas-a-doktori-kepzesben-resz-vevo-hallgatok-altal-fizetendo-dijakrol-hataly-2019-11-29-tol.pdf" TargetMode="External"/><Relationship Id="rId2" Type="http://schemas.openxmlformats.org/officeDocument/2006/relationships/hyperlink" Target="https://www.uni-nke.hu/tudomanyos-elet/habilitacio/a-habilitacio-alapjai/szabalyzatok" TargetMode="External"/><Relationship Id="rId1" Type="http://schemas.openxmlformats.org/officeDocument/2006/relationships/slideLayout" Target="../slideLayouts/slideLayout2.xml"/><Relationship Id="rId4" Type="http://schemas.openxmlformats.org/officeDocument/2006/relationships/hyperlink" Target="mailto:szilvasi.simon2@uni-nke.hu" TargetMode="External"/></Relationships>
</file>

<file path=ppt/slides/_rels/slide7.xml.rels><?xml version="1.0" encoding="UTF-8" standalone="yes"?>
<Relationships xmlns="http://schemas.openxmlformats.org/package/2006/relationships"><Relationship Id="rId2" Type="http://schemas.openxmlformats.org/officeDocument/2006/relationships/hyperlink" Target="mailto:szilvasi.simon2@uni-nke.hu"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www.uni-nke.hu/tudomanyos-elet/egyetemi-doktori-es-habilitacios-tanacs/bemutatkozas"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ctrTitle"/>
          </p:nvPr>
        </p:nvSpPr>
        <p:spPr>
          <a:xfrm>
            <a:off x="579866" y="2419003"/>
            <a:ext cx="10864680" cy="1917383"/>
          </a:xfrm>
        </p:spPr>
        <p:txBody>
          <a:bodyPr/>
          <a:lstStyle/>
          <a:p>
            <a:pPr algn="ctr"/>
            <a:r>
              <a:rPr lang="en" dirty="0"/>
              <a:t>Procedure for the habilitation application</a:t>
            </a:r>
            <a:endParaRPr lang="hu-HU" dirty="0"/>
          </a:p>
        </p:txBody>
      </p:sp>
    </p:spTree>
    <p:extLst>
      <p:ext uri="{BB962C8B-B14F-4D97-AF65-F5344CB8AC3E}">
        <p14:creationId xmlns:p14="http://schemas.microsoft.com/office/powerpoint/2010/main" val="106985683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710608" y="365125"/>
            <a:ext cx="11032958" cy="1325563"/>
          </a:xfrm>
        </p:spPr>
        <p:txBody>
          <a:bodyPr>
            <a:normAutofit/>
          </a:bodyPr>
          <a:lstStyle/>
          <a:p>
            <a:r>
              <a:rPr lang="hu-HU" sz="3600" dirty="0" smtClean="0"/>
              <a:t>Habilitation </a:t>
            </a:r>
            <a:r>
              <a:rPr lang="hu-HU" sz="3600" dirty="0" err="1" smtClean="0"/>
              <a:t>lecture</a:t>
            </a:r>
            <a:r>
              <a:rPr lang="hu-HU" sz="3600" dirty="0" smtClean="0"/>
              <a:t> </a:t>
            </a:r>
            <a:r>
              <a:rPr lang="en" sz="3600" dirty="0" smtClean="0"/>
              <a:t>and p</a:t>
            </a:r>
            <a:r>
              <a:rPr lang="hu-HU" sz="3600" dirty="0" err="1" smtClean="0"/>
              <a:t>ublic</a:t>
            </a:r>
            <a:r>
              <a:rPr lang="en" sz="3600" dirty="0" smtClean="0"/>
              <a:t> d</a:t>
            </a:r>
            <a:r>
              <a:rPr lang="hu-HU" sz="3600" dirty="0" err="1" smtClean="0"/>
              <a:t>iscussion</a:t>
            </a:r>
            <a:endParaRPr lang="hu-HU" sz="3600" dirty="0"/>
          </a:p>
        </p:txBody>
      </p:sp>
      <p:sp>
        <p:nvSpPr>
          <p:cNvPr id="3" name="Tartalom helye 2"/>
          <p:cNvSpPr>
            <a:spLocks noGrp="1"/>
          </p:cNvSpPr>
          <p:nvPr>
            <p:ph idx="1"/>
          </p:nvPr>
        </p:nvSpPr>
        <p:spPr>
          <a:xfrm>
            <a:off x="710608" y="1574174"/>
            <a:ext cx="10920663" cy="4698005"/>
          </a:xfrm>
        </p:spPr>
        <p:txBody>
          <a:bodyPr>
            <a:normAutofit/>
          </a:bodyPr>
          <a:lstStyle/>
          <a:p>
            <a:pPr marL="0" indent="0" algn="just">
              <a:buNone/>
            </a:pPr>
            <a:r>
              <a:rPr lang="hu-HU" sz="1600" u="sng" dirty="0" err="1" smtClean="0"/>
              <a:t>Article</a:t>
            </a:r>
            <a:r>
              <a:rPr lang="hu-HU" sz="1600" u="sng" dirty="0" smtClean="0"/>
              <a:t> </a:t>
            </a:r>
            <a:r>
              <a:rPr lang="en" sz="1600" u="sng" dirty="0"/>
              <a:t>72-74 </a:t>
            </a:r>
            <a:r>
              <a:rPr lang="en" sz="1600" u="sng" dirty="0" smtClean="0"/>
              <a:t>o</a:t>
            </a:r>
            <a:r>
              <a:rPr lang="hu-HU" sz="1600" u="sng" dirty="0" smtClean="0"/>
              <a:t>f</a:t>
            </a:r>
            <a:r>
              <a:rPr lang="en" sz="1600" u="sng" dirty="0" smtClean="0"/>
              <a:t> </a:t>
            </a:r>
            <a:r>
              <a:rPr lang="hu-HU" sz="1600" u="sng" dirty="0" smtClean="0"/>
              <a:t>UDHC</a:t>
            </a:r>
            <a:r>
              <a:rPr lang="en" sz="1600" u="sng" dirty="0" smtClean="0"/>
              <a:t>:</a:t>
            </a:r>
            <a:endParaRPr lang="hu-HU" sz="1600" u="sng" dirty="0" smtClean="0"/>
          </a:p>
          <a:p>
            <a:pPr marL="0" indent="0" algn="just">
              <a:buNone/>
            </a:pPr>
            <a:endParaRPr lang="en" sz="1600" u="sng" dirty="0" smtClean="0"/>
          </a:p>
          <a:p>
            <a:pPr marL="0" indent="0" algn="just">
              <a:buNone/>
            </a:pPr>
            <a:r>
              <a:rPr lang="en" sz="1600" b="1" dirty="0" smtClean="0"/>
              <a:t>A </a:t>
            </a:r>
            <a:r>
              <a:rPr lang="hu-HU" sz="1600" b="1" dirty="0" smtClean="0"/>
              <a:t>habilitation</a:t>
            </a:r>
            <a:r>
              <a:rPr lang="en" sz="1600" b="1" dirty="0" smtClean="0"/>
              <a:t> lecture </a:t>
            </a:r>
            <a:r>
              <a:rPr lang="en" sz="1600" dirty="0" smtClean="0"/>
              <a:t>(45 minutes in Hungarian</a:t>
            </a:r>
            <a:r>
              <a:rPr lang="hu-HU" sz="1600" dirty="0"/>
              <a:t> </a:t>
            </a:r>
            <a:r>
              <a:rPr lang="hu-HU" sz="1600" dirty="0" smtClean="0"/>
              <a:t>and</a:t>
            </a:r>
            <a:r>
              <a:rPr lang="en" sz="1600" dirty="0" smtClean="0"/>
              <a:t>15 minutes in a foreign language) </a:t>
            </a:r>
            <a:r>
              <a:rPr lang="en-US" sz="1600" dirty="0" smtClean="0"/>
              <a:t>(The </a:t>
            </a:r>
            <a:r>
              <a:rPr lang="en-US" sz="1600" dirty="0"/>
              <a:t>habilitation lecture must be organized in such a way so that it can be held in the framework of one contact hour included in the curriculum of a degree </a:t>
            </a:r>
            <a:r>
              <a:rPr lang="en-US" sz="1600" dirty="0" err="1"/>
              <a:t>programme</a:t>
            </a:r>
            <a:r>
              <a:rPr lang="en-US" sz="1600" dirty="0"/>
              <a:t> of the University corresponding to the discipline of the applicant, with the contact hour actually held in the presence of the students. </a:t>
            </a:r>
            <a:r>
              <a:rPr lang="en" sz="1600" dirty="0" smtClean="0"/>
              <a:t>The students evaluate the applicant's presentation ability and </a:t>
            </a:r>
            <a:r>
              <a:rPr lang="en" sz="1600" dirty="0"/>
              <a:t>knowledge transfer ability in a foreign </a:t>
            </a:r>
            <a:endParaRPr lang="hu-HU" sz="1600" dirty="0" smtClean="0"/>
          </a:p>
          <a:p>
            <a:pPr marL="0" indent="0" algn="just">
              <a:buNone/>
            </a:pPr>
            <a:r>
              <a:rPr lang="en" sz="1600" b="1" dirty="0" smtClean="0"/>
              <a:t>Public d</a:t>
            </a:r>
            <a:r>
              <a:rPr lang="hu-HU" sz="1600" b="1" dirty="0" err="1" smtClean="0"/>
              <a:t>iscussion</a:t>
            </a:r>
            <a:r>
              <a:rPr lang="en" sz="1600" b="1" dirty="0" smtClean="0"/>
              <a:t> </a:t>
            </a:r>
            <a:r>
              <a:rPr lang="en" sz="1600" dirty="0" smtClean="0"/>
              <a:t>(The presentation </a:t>
            </a:r>
            <a:r>
              <a:rPr lang="en" sz="1600" dirty="0"/>
              <a:t>should not exceed 30 </a:t>
            </a:r>
            <a:r>
              <a:rPr lang="en" sz="1600" dirty="0" smtClean="0"/>
              <a:t>minutes, within which the results </a:t>
            </a:r>
            <a:r>
              <a:rPr lang="en" sz="1600" dirty="0"/>
              <a:t>must be summarized in the foreign language chosen for the </a:t>
            </a:r>
            <a:r>
              <a:rPr lang="en" sz="1600" dirty="0" smtClean="0"/>
              <a:t>habilitation presentation in a maximum </a:t>
            </a:r>
            <a:r>
              <a:rPr lang="en" sz="1600" dirty="0"/>
              <a:t>of 15 minutes , and the total duration of the debate should not exceed 2 </a:t>
            </a:r>
            <a:r>
              <a:rPr lang="en" sz="1600" dirty="0" smtClean="0"/>
              <a:t>hours)</a:t>
            </a:r>
            <a:endParaRPr lang="hu-HU" sz="1600" dirty="0"/>
          </a:p>
          <a:p>
            <a:pPr marL="0" indent="0" algn="just">
              <a:buNone/>
            </a:pPr>
            <a:r>
              <a:rPr lang="en-US" sz="1600" dirty="0"/>
              <a:t>Evaluation Committee will evaluate the applicant's teaching and lecturing/presentation ability (based on the habilitation lecture) and scientific knowledge (based on the public discussion) in a closed session and will formulate its opinion by secret ballot, by giving whole points (1-5), separately for the lecturing/presentation ability, separately for the foreign language teaching skills and separately for the scientific knowledge.</a:t>
            </a:r>
            <a:r>
              <a:rPr lang="en" sz="1600" dirty="0" smtClean="0"/>
              <a:t>The </a:t>
            </a:r>
            <a:r>
              <a:rPr lang="en" sz="1600" dirty="0"/>
              <a:t>evaluations can be classified as </a:t>
            </a:r>
            <a:r>
              <a:rPr lang="en" sz="1600" dirty="0" smtClean="0"/>
              <a:t>adequate </a:t>
            </a:r>
            <a:r>
              <a:rPr lang="en" sz="1600" dirty="0"/>
              <a:t>if </a:t>
            </a:r>
            <a:r>
              <a:rPr lang="en" sz="1600" dirty="0" smtClean="0"/>
              <a:t>the sum of the points received for each sub-area reaches </a:t>
            </a:r>
            <a:r>
              <a:rPr lang="en" sz="1600" b="1" dirty="0"/>
              <a:t>70% of </a:t>
            </a:r>
            <a:r>
              <a:rPr lang="en" sz="1600" dirty="0"/>
              <a:t>the </a:t>
            </a:r>
            <a:r>
              <a:rPr lang="en" sz="1600" b="1" dirty="0" smtClean="0"/>
              <a:t>total</a:t>
            </a:r>
            <a:r>
              <a:rPr lang="en" sz="1600" dirty="0" smtClean="0"/>
              <a:t> </a:t>
            </a:r>
            <a:r>
              <a:rPr lang="en" sz="1600" b="1" dirty="0" smtClean="0"/>
              <a:t>score</a:t>
            </a:r>
            <a:r>
              <a:rPr lang="en" sz="1600" dirty="0" smtClean="0"/>
              <a:t>.</a:t>
            </a:r>
            <a:endParaRPr lang="hu-HU" sz="1600" dirty="0"/>
          </a:p>
          <a:p>
            <a:pPr marL="0" indent="0">
              <a:buNone/>
            </a:pPr>
            <a:endParaRPr lang="hu-HU" sz="2000" dirty="0"/>
          </a:p>
        </p:txBody>
      </p:sp>
    </p:spTree>
    <p:extLst>
      <p:ext uri="{BB962C8B-B14F-4D97-AF65-F5344CB8AC3E}">
        <p14:creationId xmlns:p14="http://schemas.microsoft.com/office/powerpoint/2010/main" val="34312903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normAutofit/>
          </a:bodyPr>
          <a:lstStyle/>
          <a:p>
            <a:r>
              <a:rPr lang="en" sz="3600" dirty="0" smtClean="0"/>
              <a:t>Awarding of a habilitated Doctorate title and receiving </a:t>
            </a:r>
            <a:r>
              <a:rPr lang="hu-HU" sz="3600" dirty="0" err="1" smtClean="0"/>
              <a:t>certificate</a:t>
            </a:r>
            <a:endParaRPr lang="hu-HU" sz="3600" dirty="0"/>
          </a:p>
        </p:txBody>
      </p:sp>
      <p:sp>
        <p:nvSpPr>
          <p:cNvPr id="3" name="Tartalom helye 2"/>
          <p:cNvSpPr>
            <a:spLocks noGrp="1"/>
          </p:cNvSpPr>
          <p:nvPr>
            <p:ph idx="1"/>
          </p:nvPr>
        </p:nvSpPr>
        <p:spPr>
          <a:xfrm>
            <a:off x="838200" y="1587732"/>
            <a:ext cx="10515600" cy="4829864"/>
          </a:xfrm>
        </p:spPr>
        <p:txBody>
          <a:bodyPr>
            <a:normAutofit fontScale="92500" lnSpcReduction="10000"/>
          </a:bodyPr>
          <a:lstStyle/>
          <a:p>
            <a:pPr marL="0" indent="0" algn="just">
              <a:buNone/>
            </a:pPr>
            <a:r>
              <a:rPr lang="hu-HU" sz="2000" u="sng" dirty="0" err="1" smtClean="0"/>
              <a:t>Article</a:t>
            </a:r>
            <a:r>
              <a:rPr lang="hu-HU" sz="2000" u="sng" dirty="0" smtClean="0"/>
              <a:t> </a:t>
            </a:r>
            <a:r>
              <a:rPr lang="en" sz="2000" u="sng" dirty="0" smtClean="0"/>
              <a:t>75-7</a:t>
            </a:r>
            <a:r>
              <a:rPr lang="hu-HU" sz="2000" u="sng" dirty="0"/>
              <a:t>8 of UDHC</a:t>
            </a:r>
            <a:endParaRPr lang="en" sz="2000" u="sng" dirty="0" smtClean="0"/>
          </a:p>
          <a:p>
            <a:pPr marL="0" indent="0" algn="just">
              <a:buNone/>
            </a:pPr>
            <a:r>
              <a:rPr lang="en" sz="1900" i="1" dirty="0" smtClean="0"/>
              <a:t>The </a:t>
            </a:r>
            <a:r>
              <a:rPr lang="en" sz="1900" i="1" dirty="0"/>
              <a:t>habilitation procedure must be completed within one year of submitting the </a:t>
            </a:r>
            <a:r>
              <a:rPr lang="hu-HU" sz="1900" i="1" dirty="0" smtClean="0"/>
              <a:t> </a:t>
            </a:r>
            <a:r>
              <a:rPr lang="en" sz="1900" i="1" dirty="0" smtClean="0"/>
              <a:t>application</a:t>
            </a:r>
            <a:endParaRPr lang="hu-HU" sz="1900" i="1" dirty="0" smtClean="0"/>
          </a:p>
          <a:p>
            <a:pPr marL="0" indent="0" algn="just">
              <a:buNone/>
            </a:pPr>
            <a:endParaRPr lang="hu-HU" sz="2000" dirty="0"/>
          </a:p>
          <a:p>
            <a:pPr algn="just"/>
            <a:r>
              <a:rPr lang="en" sz="1900" dirty="0">
                <a:latin typeface="+mj-lt"/>
              </a:rPr>
              <a:t>After the completion of the public part of the habilitation procedure, </a:t>
            </a:r>
            <a:r>
              <a:rPr lang="en" sz="1900" dirty="0" smtClean="0">
                <a:latin typeface="+mj-lt"/>
              </a:rPr>
              <a:t>at its meeting held taking into account the annual schedule of the </a:t>
            </a:r>
            <a:r>
              <a:rPr lang="hu-HU" sz="1900" dirty="0" smtClean="0">
                <a:latin typeface="+mj-lt"/>
              </a:rPr>
              <a:t>UDHC</a:t>
            </a:r>
            <a:r>
              <a:rPr lang="en" sz="1900" dirty="0" smtClean="0">
                <a:latin typeface="+mj-lt"/>
              </a:rPr>
              <a:t>, </a:t>
            </a:r>
            <a:r>
              <a:rPr lang="en" sz="1900" dirty="0">
                <a:latin typeface="+mj-lt"/>
              </a:rPr>
              <a:t>the Evaluation Committee makes a written and verbally supplemented proposal for awarding </a:t>
            </a:r>
            <a:r>
              <a:rPr lang="en" sz="1900" dirty="0" smtClean="0">
                <a:latin typeface="+mj-lt"/>
              </a:rPr>
              <a:t>the </a:t>
            </a:r>
            <a:r>
              <a:rPr lang="en" sz="1900" dirty="0">
                <a:latin typeface="+mj-lt"/>
              </a:rPr>
              <a:t>title of habilitated doctor or </a:t>
            </a:r>
            <a:r>
              <a:rPr lang="en" sz="1900" dirty="0" smtClean="0">
                <a:latin typeface="+mj-lt"/>
              </a:rPr>
              <a:t>rejecting the applica</a:t>
            </a:r>
            <a:r>
              <a:rPr lang="hu-HU" sz="1900" dirty="0" err="1" smtClean="0">
                <a:latin typeface="+mj-lt"/>
              </a:rPr>
              <a:t>nt</a:t>
            </a:r>
            <a:r>
              <a:rPr lang="en" sz="1900" dirty="0" smtClean="0">
                <a:latin typeface="+mj-lt"/>
              </a:rPr>
              <a:t>.</a:t>
            </a:r>
            <a:endParaRPr lang="hu-HU" sz="1900" dirty="0">
              <a:solidFill>
                <a:srgbClr val="FF0000"/>
              </a:solidFill>
              <a:latin typeface="+mj-lt"/>
            </a:endParaRPr>
          </a:p>
          <a:p>
            <a:pPr algn="just"/>
            <a:r>
              <a:rPr lang="en" sz="1900" dirty="0">
                <a:latin typeface="+mj-lt"/>
              </a:rPr>
              <a:t>The award of the title of habilitated doctor can be recommended if, during </a:t>
            </a:r>
            <a:r>
              <a:rPr lang="en" sz="1900" dirty="0" smtClean="0">
                <a:latin typeface="+mj-lt"/>
              </a:rPr>
              <a:t>the </a:t>
            </a:r>
            <a:r>
              <a:rPr lang="en" sz="1900" dirty="0">
                <a:latin typeface="+mj-lt"/>
              </a:rPr>
              <a:t>procedure, </a:t>
            </a:r>
            <a:r>
              <a:rPr lang="en" sz="1900" dirty="0" smtClean="0">
                <a:latin typeface="+mj-lt"/>
              </a:rPr>
              <a:t>the </a:t>
            </a:r>
            <a:r>
              <a:rPr lang="en" sz="1900" dirty="0">
                <a:latin typeface="+mj-lt"/>
              </a:rPr>
              <a:t>scores obtained by the applicant reach or exceed 70% of </a:t>
            </a:r>
            <a:r>
              <a:rPr lang="en" sz="1900" dirty="0" smtClean="0">
                <a:latin typeface="+mj-lt"/>
              </a:rPr>
              <a:t>the </a:t>
            </a:r>
            <a:r>
              <a:rPr lang="en" sz="1900" dirty="0">
                <a:latin typeface="+mj-lt"/>
              </a:rPr>
              <a:t>total score in all assessed </a:t>
            </a:r>
            <a:r>
              <a:rPr lang="en" sz="1900" dirty="0" smtClean="0">
                <a:latin typeface="+mj-lt"/>
              </a:rPr>
              <a:t>areas.</a:t>
            </a:r>
            <a:endParaRPr lang="hu-HU" sz="1900" dirty="0">
              <a:latin typeface="+mj-lt"/>
            </a:endParaRPr>
          </a:p>
          <a:p>
            <a:pPr algn="just"/>
            <a:r>
              <a:rPr lang="en" sz="1900" dirty="0">
                <a:latin typeface="+mj-lt"/>
              </a:rPr>
              <a:t>The </a:t>
            </a:r>
            <a:r>
              <a:rPr lang="hu-HU" sz="1900" dirty="0" smtClean="0">
                <a:latin typeface="+mj-lt"/>
              </a:rPr>
              <a:t>UDHC</a:t>
            </a:r>
            <a:r>
              <a:rPr lang="en" sz="1900" dirty="0" smtClean="0">
                <a:latin typeface="+mj-lt"/>
              </a:rPr>
              <a:t> </a:t>
            </a:r>
            <a:r>
              <a:rPr lang="en" sz="1900" dirty="0">
                <a:latin typeface="+mj-lt"/>
              </a:rPr>
              <a:t>decides on the awarding of the title of habilitated doctor by secret ballot. The rejection </a:t>
            </a:r>
            <a:r>
              <a:rPr lang="en" sz="1900" dirty="0" smtClean="0">
                <a:latin typeface="+mj-lt"/>
              </a:rPr>
              <a:t>decision </a:t>
            </a:r>
            <a:r>
              <a:rPr lang="en" sz="1900" dirty="0">
                <a:latin typeface="+mj-lt"/>
              </a:rPr>
              <a:t>must be explained in detail in the decision. The secretary of the </a:t>
            </a:r>
            <a:r>
              <a:rPr lang="hu-HU" sz="1900" dirty="0" smtClean="0">
                <a:latin typeface="+mj-lt"/>
              </a:rPr>
              <a:t>UDHC</a:t>
            </a:r>
            <a:r>
              <a:rPr lang="en" sz="1900" dirty="0" smtClean="0">
                <a:latin typeface="+mj-lt"/>
              </a:rPr>
              <a:t> </a:t>
            </a:r>
            <a:r>
              <a:rPr lang="en" sz="1900" dirty="0">
                <a:latin typeface="+mj-lt"/>
              </a:rPr>
              <a:t>will notify the applicant of the decision in writing within 5 </a:t>
            </a:r>
            <a:r>
              <a:rPr lang="en" sz="1900" dirty="0" smtClean="0">
                <a:latin typeface="+mj-lt"/>
              </a:rPr>
              <a:t>working days.</a:t>
            </a:r>
            <a:endParaRPr lang="hu-HU" sz="1900" dirty="0">
              <a:latin typeface="+mj-lt"/>
            </a:endParaRPr>
          </a:p>
          <a:p>
            <a:pPr algn="just"/>
            <a:r>
              <a:rPr lang="hu-HU" sz="1900" dirty="0" smtClean="0">
                <a:latin typeface="+mj-lt"/>
                <a:ea typeface="Calibri" panose="020F0502020204030204" pitchFamily="34" charset="0"/>
                <a:cs typeface="Calibri" panose="020F0502020204030204" pitchFamily="34" charset="0"/>
              </a:rPr>
              <a:t>The Office of </a:t>
            </a:r>
            <a:r>
              <a:rPr lang="hu-HU" sz="1900" dirty="0" err="1" smtClean="0">
                <a:latin typeface="+mj-lt"/>
                <a:ea typeface="Calibri" panose="020F0502020204030204" pitchFamily="34" charset="0"/>
                <a:cs typeface="Calibri" panose="020F0502020204030204" pitchFamily="34" charset="0"/>
              </a:rPr>
              <a:t>Academic</a:t>
            </a:r>
            <a:r>
              <a:rPr lang="hu-HU" sz="1900" dirty="0" smtClean="0">
                <a:latin typeface="+mj-lt"/>
                <a:ea typeface="Calibri" panose="020F0502020204030204" pitchFamily="34" charset="0"/>
                <a:cs typeface="Calibri" panose="020F0502020204030204" pitchFamily="34" charset="0"/>
              </a:rPr>
              <a:t> </a:t>
            </a:r>
            <a:r>
              <a:rPr lang="hu-HU" sz="1900" dirty="0" err="1" smtClean="0">
                <a:latin typeface="+mj-lt"/>
                <a:ea typeface="Calibri" panose="020F0502020204030204" pitchFamily="34" charset="0"/>
                <a:cs typeface="Calibri" panose="020F0502020204030204" pitchFamily="34" charset="0"/>
              </a:rPr>
              <a:t>Affairs</a:t>
            </a:r>
            <a:r>
              <a:rPr lang="en" sz="1900" dirty="0" smtClean="0">
                <a:latin typeface="+mj-lt"/>
                <a:ea typeface="Calibri" panose="020F0502020204030204" pitchFamily="34" charset="0"/>
                <a:cs typeface="Calibri" panose="020F0502020204030204" pitchFamily="34" charset="0"/>
              </a:rPr>
              <a:t> </a:t>
            </a:r>
            <a:r>
              <a:rPr lang="en" sz="1900" dirty="0">
                <a:latin typeface="+mj-lt"/>
                <a:ea typeface="Calibri" panose="020F0502020204030204" pitchFamily="34" charset="0"/>
                <a:cs typeface="Calibri" panose="020F0502020204030204" pitchFamily="34" charset="0"/>
              </a:rPr>
              <a:t>issues a habilitation certificate for the habilitated doctorate awarded by </a:t>
            </a:r>
            <a:r>
              <a:rPr lang="en" sz="1900" dirty="0" smtClean="0">
                <a:latin typeface="+mj-lt"/>
              </a:rPr>
              <a:t>the </a:t>
            </a:r>
            <a:r>
              <a:rPr lang="hu-HU" sz="1900" dirty="0" smtClean="0">
                <a:latin typeface="+mj-lt"/>
              </a:rPr>
              <a:t>UDHC</a:t>
            </a:r>
            <a:r>
              <a:rPr lang="en" sz="1900" dirty="0" smtClean="0">
                <a:latin typeface="+mj-lt"/>
              </a:rPr>
              <a:t>, which is presented by the Rector of the University in a ceremonial setting at the Senate's </a:t>
            </a:r>
            <a:r>
              <a:rPr lang="hu-HU" sz="1900" dirty="0" err="1" smtClean="0">
                <a:latin typeface="+mj-lt"/>
              </a:rPr>
              <a:t>special</a:t>
            </a:r>
            <a:r>
              <a:rPr lang="en" sz="1900" dirty="0" smtClean="0">
                <a:latin typeface="+mj-lt"/>
              </a:rPr>
              <a:t> session twice a year in March</a:t>
            </a:r>
            <a:r>
              <a:rPr lang="hu-HU" sz="1900" dirty="0" smtClean="0">
                <a:latin typeface="+mj-lt"/>
              </a:rPr>
              <a:t> and </a:t>
            </a:r>
            <a:r>
              <a:rPr lang="en" sz="1900" dirty="0" smtClean="0">
                <a:latin typeface="+mj-lt"/>
              </a:rPr>
              <a:t>November. </a:t>
            </a:r>
            <a:r>
              <a:rPr lang="en" sz="1900" dirty="0">
                <a:latin typeface="+mj-lt"/>
                <a:ea typeface="Calibri" panose="020F0502020204030204" pitchFamily="34" charset="0"/>
                <a:cs typeface="Calibri" panose="020F0502020204030204" pitchFamily="34" charset="0"/>
              </a:rPr>
              <a:t>Holders of a habilitated doctorate </a:t>
            </a:r>
            <a:r>
              <a:rPr lang="hu-HU" sz="1900" dirty="0" err="1" smtClean="0">
                <a:latin typeface="+mj-lt"/>
                <a:ea typeface="Calibri" panose="020F0502020204030204" pitchFamily="34" charset="0"/>
                <a:cs typeface="Calibri" panose="020F0502020204030204" pitchFamily="34" charset="0"/>
              </a:rPr>
              <a:t>are</a:t>
            </a:r>
            <a:r>
              <a:rPr lang="hu-HU" sz="1900" dirty="0" smtClean="0">
                <a:latin typeface="+mj-lt"/>
                <a:ea typeface="Calibri" panose="020F0502020204030204" pitchFamily="34" charset="0"/>
                <a:cs typeface="Calibri" panose="020F0502020204030204" pitchFamily="34" charset="0"/>
              </a:rPr>
              <a:t> </a:t>
            </a:r>
            <a:r>
              <a:rPr lang="en-US" sz="1900" dirty="0" smtClean="0">
                <a:latin typeface="+mj-lt"/>
                <a:ea typeface="Calibri" panose="020F0502020204030204" pitchFamily="34" charset="0"/>
                <a:cs typeface="Calibri" panose="020F0502020204030204" pitchFamily="34" charset="0"/>
              </a:rPr>
              <a:t>entitled</a:t>
            </a:r>
            <a:r>
              <a:rPr lang="hu-HU" sz="1900" dirty="0" smtClean="0">
                <a:latin typeface="+mj-lt"/>
                <a:ea typeface="Calibri" panose="020F0502020204030204" pitchFamily="34" charset="0"/>
                <a:cs typeface="Calibri" panose="020F0502020204030204" pitchFamily="34" charset="0"/>
              </a:rPr>
              <a:t> </a:t>
            </a:r>
            <a:r>
              <a:rPr lang="hu-HU" sz="1900" dirty="0" err="1" smtClean="0">
                <a:latin typeface="+mj-lt"/>
                <a:ea typeface="Calibri" panose="020F0502020204030204" pitchFamily="34" charset="0"/>
                <a:cs typeface="Calibri" panose="020F0502020204030204" pitchFamily="34" charset="0"/>
              </a:rPr>
              <a:t>to</a:t>
            </a:r>
            <a:r>
              <a:rPr lang="en" sz="1900" dirty="0" smtClean="0">
                <a:latin typeface="+mj-lt"/>
                <a:ea typeface="Calibri" panose="020F0502020204030204" pitchFamily="34" charset="0"/>
                <a:cs typeface="Calibri" panose="020F0502020204030204" pitchFamily="34" charset="0"/>
              </a:rPr>
              <a:t> </a:t>
            </a:r>
            <a:r>
              <a:rPr lang="en" sz="1900" dirty="0">
                <a:latin typeface="+mj-lt"/>
                <a:ea typeface="Calibri" panose="020F0502020204030204" pitchFamily="34" charset="0"/>
                <a:cs typeface="Calibri" panose="020F0502020204030204" pitchFamily="34" charset="0"/>
              </a:rPr>
              <a:t>use "Dr. habil</a:t>
            </a:r>
            <a:r>
              <a:rPr lang="en" sz="1900" dirty="0" smtClean="0">
                <a:latin typeface="+mj-lt"/>
                <a:ea typeface="Calibri" panose="020F0502020204030204" pitchFamily="34" charset="0"/>
                <a:cs typeface="Calibri" panose="020F0502020204030204" pitchFamily="34" charset="0"/>
              </a:rPr>
              <a:t>."</a:t>
            </a:r>
            <a:endParaRPr lang="hu-HU" sz="1900" dirty="0">
              <a:latin typeface="+mj-lt"/>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6235841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620388" y="322697"/>
            <a:ext cx="10275325" cy="1221661"/>
          </a:xfrm>
        </p:spPr>
        <p:txBody>
          <a:bodyPr>
            <a:normAutofit fontScale="90000"/>
          </a:bodyPr>
          <a:lstStyle/>
          <a:p>
            <a:r>
              <a:rPr lang="en" sz="2800" dirty="0" smtClean="0"/>
              <a:t>The procedure to be followed in the event of a negative decision by the </a:t>
            </a:r>
            <a:r>
              <a:rPr lang="hu-HU" sz="2800" dirty="0" smtClean="0"/>
              <a:t>UDHC</a:t>
            </a:r>
            <a:r>
              <a:rPr lang="en" sz="2800" dirty="0" smtClean="0"/>
              <a:t>, as well as the withdrawal of the application</a:t>
            </a:r>
            <a:endParaRPr lang="hu-HU" sz="2800" dirty="0"/>
          </a:p>
        </p:txBody>
      </p:sp>
      <p:sp>
        <p:nvSpPr>
          <p:cNvPr id="3" name="Tartalom helye 2"/>
          <p:cNvSpPr>
            <a:spLocks noGrp="1"/>
          </p:cNvSpPr>
          <p:nvPr>
            <p:ph idx="1"/>
          </p:nvPr>
        </p:nvSpPr>
        <p:spPr>
          <a:xfrm>
            <a:off x="620388" y="1859150"/>
            <a:ext cx="10580715" cy="5403583"/>
          </a:xfrm>
        </p:spPr>
        <p:txBody>
          <a:bodyPr>
            <a:noAutofit/>
          </a:bodyPr>
          <a:lstStyle/>
          <a:p>
            <a:pPr marL="0" indent="0">
              <a:lnSpc>
                <a:spcPct val="100000"/>
              </a:lnSpc>
              <a:buNone/>
            </a:pPr>
            <a:r>
              <a:rPr lang="en" sz="1200" i="1" dirty="0" smtClean="0"/>
              <a:t>After submitting an application</a:t>
            </a:r>
          </a:p>
          <a:p>
            <a:pPr marL="0" indent="0">
              <a:lnSpc>
                <a:spcPct val="100000"/>
              </a:lnSpc>
              <a:buNone/>
            </a:pPr>
            <a:r>
              <a:rPr lang="en" sz="1200" b="1" dirty="0" smtClean="0"/>
              <a:t>1. </a:t>
            </a:r>
            <a:r>
              <a:rPr lang="hu-HU" sz="1200" b="1" dirty="0" smtClean="0"/>
              <a:t>UDHC</a:t>
            </a:r>
            <a:r>
              <a:rPr lang="en" sz="1200" b="1" dirty="0" smtClean="0"/>
              <a:t> decision</a:t>
            </a:r>
          </a:p>
          <a:p>
            <a:pPr marL="0" indent="0">
              <a:lnSpc>
                <a:spcPct val="100000"/>
              </a:lnSpc>
              <a:buNone/>
            </a:pPr>
            <a:r>
              <a:rPr lang="hu-HU" sz="1200" b="1" dirty="0" err="1" smtClean="0"/>
              <a:t>Article</a:t>
            </a:r>
            <a:r>
              <a:rPr lang="en" sz="1200" b="1" dirty="0" smtClean="0"/>
              <a:t> 70. </a:t>
            </a:r>
            <a:r>
              <a:rPr lang="en" sz="1200" dirty="0" smtClean="0"/>
              <a:t>(5) </a:t>
            </a:r>
            <a:r>
              <a:rPr lang="en" sz="1200" dirty="0"/>
              <a:t>Based on the proposer's proposal, the EDHT shall decide by secret ballot on the initiation of the </a:t>
            </a:r>
            <a:r>
              <a:rPr lang="en" sz="1200" dirty="0" smtClean="0"/>
              <a:t>procedure </a:t>
            </a:r>
            <a:r>
              <a:rPr lang="en" sz="1200" dirty="0"/>
              <a:t>or the rejection of the application at the next meeting. </a:t>
            </a:r>
            <a:r>
              <a:rPr lang="en" sz="1200" dirty="0" smtClean="0"/>
              <a:t>The </a:t>
            </a:r>
            <a:r>
              <a:rPr lang="en" sz="1200" dirty="0"/>
              <a:t>rejection </a:t>
            </a:r>
            <a:r>
              <a:rPr lang="en" sz="1200" dirty="0" smtClean="0"/>
              <a:t>decision must </a:t>
            </a:r>
            <a:r>
              <a:rPr lang="en" sz="1200" dirty="0"/>
              <a:t>be explained in detail in the </a:t>
            </a:r>
            <a:r>
              <a:rPr lang="en" sz="1200" dirty="0" smtClean="0"/>
              <a:t>decision.</a:t>
            </a:r>
            <a:endParaRPr lang="hu-HU" sz="1200" dirty="0"/>
          </a:p>
          <a:p>
            <a:pPr marL="0" indent="0">
              <a:lnSpc>
                <a:spcPct val="100000"/>
              </a:lnSpc>
              <a:buNone/>
            </a:pPr>
            <a:r>
              <a:rPr lang="en" sz="1200" i="1" dirty="0" smtClean="0"/>
              <a:t>During </a:t>
            </a:r>
            <a:r>
              <a:rPr lang="en-US" sz="1200" i="1" dirty="0"/>
              <a:t>Assessment of the applicant’s personal qualities</a:t>
            </a:r>
          </a:p>
          <a:p>
            <a:pPr marL="0" indent="0">
              <a:lnSpc>
                <a:spcPct val="100000"/>
              </a:lnSpc>
              <a:buNone/>
            </a:pPr>
            <a:r>
              <a:rPr lang="hu-HU" sz="1200" b="1" dirty="0" err="1"/>
              <a:t>Article</a:t>
            </a:r>
            <a:r>
              <a:rPr lang="en" sz="1200" b="1" dirty="0" smtClean="0"/>
              <a:t> 71. </a:t>
            </a:r>
            <a:r>
              <a:rPr lang="en" sz="1200" dirty="0" smtClean="0"/>
              <a:t>(3) </a:t>
            </a:r>
            <a:r>
              <a:rPr lang="en-US" sz="1200" dirty="0" smtClean="0"/>
              <a:t>The </a:t>
            </a:r>
            <a:r>
              <a:rPr lang="en-US" sz="1200" dirty="0"/>
              <a:t>Evaluation Committee must propose the rejection of the habilitation application if there are two negative reviews, or if the applicant does not meet the habilitation requirements on the basis of the documents submitted, or if the applicant's scientific activities are not in line with the discipline indicated in the application. The Evaluation Committee must give detailed reasons for its rejection in writing</a:t>
            </a:r>
            <a:r>
              <a:rPr lang="en-US" sz="1200" dirty="0" smtClean="0"/>
              <a:t>.</a:t>
            </a:r>
            <a:endParaRPr lang="hu-HU" sz="1200" dirty="0" smtClean="0"/>
          </a:p>
          <a:p>
            <a:pPr marL="0" indent="0">
              <a:lnSpc>
                <a:spcPct val="100000"/>
              </a:lnSpc>
              <a:buNone/>
            </a:pPr>
            <a:r>
              <a:rPr lang="hu-HU" sz="1200" i="1" dirty="0" err="1" smtClean="0"/>
              <a:t>opening</a:t>
            </a:r>
            <a:r>
              <a:rPr lang="en" sz="1200" i="1" dirty="0" smtClean="0"/>
              <a:t> public part</a:t>
            </a:r>
          </a:p>
          <a:p>
            <a:pPr marL="0" indent="0">
              <a:lnSpc>
                <a:spcPct val="100000"/>
              </a:lnSpc>
              <a:buNone/>
            </a:pPr>
            <a:r>
              <a:rPr lang="en" sz="1200" b="1" dirty="0" smtClean="0"/>
              <a:t>2. </a:t>
            </a:r>
            <a:r>
              <a:rPr lang="hu-HU" sz="1200" b="1" dirty="0" smtClean="0"/>
              <a:t>UDHC</a:t>
            </a:r>
            <a:r>
              <a:rPr lang="en" sz="1200" b="1" dirty="0" smtClean="0"/>
              <a:t> decision</a:t>
            </a:r>
          </a:p>
          <a:p>
            <a:pPr marL="0" indent="0">
              <a:lnSpc>
                <a:spcPct val="100000"/>
              </a:lnSpc>
              <a:buNone/>
            </a:pPr>
            <a:r>
              <a:rPr lang="hu-HU" sz="1200" b="1" dirty="0" err="1"/>
              <a:t>Article</a:t>
            </a:r>
            <a:r>
              <a:rPr lang="hu-HU" sz="1200" b="1" dirty="0"/>
              <a:t> </a:t>
            </a:r>
            <a:r>
              <a:rPr lang="en" sz="1200" b="1" dirty="0" smtClean="0"/>
              <a:t>72. </a:t>
            </a:r>
            <a:r>
              <a:rPr lang="en" sz="1200" dirty="0" smtClean="0"/>
              <a:t>(1</a:t>
            </a:r>
            <a:r>
              <a:rPr lang="hu-HU" sz="1200" dirty="0" smtClean="0"/>
              <a:t>-3</a:t>
            </a:r>
            <a:r>
              <a:rPr lang="en" sz="1200" dirty="0" smtClean="0"/>
              <a:t>)</a:t>
            </a:r>
            <a:r>
              <a:rPr lang="hu-HU" sz="1200" dirty="0" smtClean="0"/>
              <a:t> </a:t>
            </a:r>
            <a:r>
              <a:rPr lang="en-US" sz="1200" dirty="0" smtClean="0"/>
              <a:t>On </a:t>
            </a:r>
            <a:r>
              <a:rPr lang="en-US" sz="1200" dirty="0"/>
              <a:t>the basis of the written and verbally supplemented proposal of the Evaluation Committee, the next meeting of the UDHC shall decide by secret ballot whether to start the public part of the procedure or to reject the application. The decision to reject the application must be substantiated by detailed reasons. The decision to reject the application shall close the habilitation procedure: the reasoning for the decision shall be public. </a:t>
            </a:r>
            <a:r>
              <a:rPr lang="en-US" sz="1200" dirty="0" smtClean="0"/>
              <a:t>The </a:t>
            </a:r>
            <a:r>
              <a:rPr lang="en-US" sz="1200" dirty="0"/>
              <a:t>secretary of the UDHC shall, within a period of 5 working days, notify the applicant of the opening of the public part of the procedure or of the rejection of the application, based on the decision of the </a:t>
            </a:r>
            <a:r>
              <a:rPr lang="en-US" sz="1200" dirty="0" smtClean="0"/>
              <a:t>committee.</a:t>
            </a:r>
            <a:r>
              <a:rPr lang="hu-HU" sz="1200" dirty="0" smtClean="0"/>
              <a:t> </a:t>
            </a:r>
            <a:r>
              <a:rPr lang="en-US" sz="1200" dirty="0" smtClean="0"/>
              <a:t>In </a:t>
            </a:r>
            <a:r>
              <a:rPr lang="en-US" sz="1200" dirty="0"/>
              <a:t>the event the application has been rejected, a new procedure in the same discipline may be initiated at the earliest two years later, but only on one occasion.</a:t>
            </a:r>
          </a:p>
          <a:p>
            <a:pPr marL="0" indent="0">
              <a:lnSpc>
                <a:spcPct val="100000"/>
              </a:lnSpc>
              <a:buNone/>
            </a:pPr>
            <a:endParaRPr lang="hu-HU" sz="1400" dirty="0"/>
          </a:p>
          <a:p>
            <a:pPr marL="0" indent="0">
              <a:lnSpc>
                <a:spcPct val="100000"/>
              </a:lnSpc>
              <a:buNone/>
            </a:pPr>
            <a:endParaRPr lang="hu-HU" sz="1400" dirty="0" smtClean="0"/>
          </a:p>
        </p:txBody>
      </p:sp>
    </p:spTree>
    <p:extLst>
      <p:ext uri="{BB962C8B-B14F-4D97-AF65-F5344CB8AC3E}">
        <p14:creationId xmlns:p14="http://schemas.microsoft.com/office/powerpoint/2010/main" val="6986588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a:xfrm>
            <a:off x="641556" y="485546"/>
            <a:ext cx="10515600" cy="5195725"/>
          </a:xfrm>
        </p:spPr>
        <p:txBody>
          <a:bodyPr>
            <a:noAutofit/>
          </a:bodyPr>
          <a:lstStyle/>
          <a:p>
            <a:pPr marL="0" indent="0">
              <a:lnSpc>
                <a:spcPct val="100000"/>
              </a:lnSpc>
              <a:buNone/>
            </a:pPr>
            <a:r>
              <a:rPr lang="en" sz="1200" b="1" dirty="0"/>
              <a:t>The submitted application can be withdrawn by the applicant before the public part of the procedure is announced </a:t>
            </a:r>
            <a:r>
              <a:rPr lang="en" sz="1200" dirty="0"/>
              <a:t>. A withdrawn application cannot be considered a rejected application from the point of view of the restrictions contained in paragraph (3), but a new habilitation application can only be submitted after </a:t>
            </a:r>
            <a:r>
              <a:rPr lang="en" sz="1200" b="1" dirty="0"/>
              <a:t>one year has passed at the </a:t>
            </a:r>
            <a:r>
              <a:rPr lang="en" sz="1200" b="1" dirty="0" smtClean="0"/>
              <a:t>earliest</a:t>
            </a:r>
            <a:r>
              <a:rPr lang="en" sz="1200" dirty="0" smtClean="0"/>
              <a:t>.</a:t>
            </a:r>
            <a:endParaRPr lang="hu-HU" sz="1200" b="1" dirty="0" smtClean="0"/>
          </a:p>
          <a:p>
            <a:pPr marL="0" indent="0">
              <a:lnSpc>
                <a:spcPct val="100000"/>
              </a:lnSpc>
              <a:buNone/>
            </a:pPr>
            <a:r>
              <a:rPr lang="hu-HU" sz="1200" b="1" dirty="0" err="1" smtClean="0"/>
              <a:t>Article</a:t>
            </a:r>
            <a:r>
              <a:rPr lang="hu-HU" sz="1200" b="1" dirty="0" smtClean="0"/>
              <a:t> </a:t>
            </a:r>
            <a:r>
              <a:rPr lang="en" sz="1200" b="1" dirty="0" smtClean="0"/>
              <a:t>74. </a:t>
            </a:r>
            <a:r>
              <a:rPr lang="en" sz="1200" dirty="0"/>
              <a:t>(6) If, due to the failure of a partial evaluation, the evaluation committee considers the applicant's preparation for obtaining a habilitation doctorate insufficient, the applicant must be given the opportunity to repeat the public part of the habilitation procedure on one occasion, no earlier than one year, but no later than two years.</a:t>
            </a:r>
            <a:endParaRPr lang="hu-HU" sz="1200" dirty="0" smtClean="0"/>
          </a:p>
          <a:p>
            <a:pPr marL="0" indent="0">
              <a:lnSpc>
                <a:spcPct val="100000"/>
              </a:lnSpc>
              <a:buNone/>
            </a:pPr>
            <a:r>
              <a:rPr lang="en" sz="1200" dirty="0" smtClean="0"/>
              <a:t>the </a:t>
            </a:r>
            <a:r>
              <a:rPr lang="en" sz="1200" dirty="0"/>
              <a:t>public part is repeated, the applicant is obliged to give a new habilitation lecture on a new topic. In case of failure of the second </a:t>
            </a:r>
            <a:r>
              <a:rPr lang="en" sz="1200" dirty="0" smtClean="0"/>
              <a:t>attempt</a:t>
            </a:r>
            <a:r>
              <a:rPr lang="en" sz="1200" dirty="0"/>
              <a:t>, the Jury will make a proposal to the EDHT to reject the application and close the </a:t>
            </a:r>
            <a:r>
              <a:rPr lang="en" sz="1200" dirty="0" smtClean="0"/>
              <a:t>procedure.</a:t>
            </a:r>
            <a:endParaRPr lang="hu-HU" sz="1200" dirty="0" smtClean="0"/>
          </a:p>
          <a:p>
            <a:pPr marL="0" indent="0">
              <a:lnSpc>
                <a:spcPct val="100000"/>
              </a:lnSpc>
              <a:buNone/>
            </a:pPr>
            <a:r>
              <a:rPr lang="en" sz="1200" b="1" dirty="0"/>
              <a:t>3. </a:t>
            </a:r>
            <a:r>
              <a:rPr lang="hu-HU" sz="1200" b="1" dirty="0"/>
              <a:t>UDHC</a:t>
            </a:r>
            <a:r>
              <a:rPr lang="en" sz="1200" b="1" dirty="0"/>
              <a:t> decision</a:t>
            </a:r>
          </a:p>
          <a:p>
            <a:pPr marL="0" indent="0">
              <a:lnSpc>
                <a:spcPct val="100000"/>
              </a:lnSpc>
              <a:buNone/>
            </a:pPr>
            <a:r>
              <a:rPr lang="hu-HU" sz="1200" b="1" dirty="0" err="1"/>
              <a:t>Article</a:t>
            </a:r>
            <a:r>
              <a:rPr lang="en" sz="1200" b="1" dirty="0"/>
              <a:t> 75. </a:t>
            </a:r>
            <a:r>
              <a:rPr lang="en" sz="1200" dirty="0"/>
              <a:t>(1) After the public part of the habilitation procedure has been completed, at the meeting of the EDHT, the Review Committee makes a written and verbally supplemented proposal for awarding the title of habilitated doctor or rejecting the application. The rejection decision must be explained in detail in the decision. The secretary of the EDHT will notify the applicant of the decision in writing within 5 working days.</a:t>
            </a:r>
          </a:p>
          <a:p>
            <a:pPr marL="0" indent="0">
              <a:lnSpc>
                <a:spcPct val="100000"/>
              </a:lnSpc>
              <a:buNone/>
            </a:pPr>
            <a:r>
              <a:rPr lang="en-US" sz="1200" dirty="0"/>
              <a:t>Withdrawal of the habilitated doctor title</a:t>
            </a:r>
          </a:p>
          <a:p>
            <a:pPr marL="0" indent="0">
              <a:lnSpc>
                <a:spcPct val="100000"/>
              </a:lnSpc>
              <a:buNone/>
            </a:pPr>
            <a:r>
              <a:rPr lang="en-US" sz="1200" b="1" dirty="0"/>
              <a:t>Article </a:t>
            </a:r>
            <a:r>
              <a:rPr lang="en-US" sz="1200" b="1" dirty="0" smtClean="0"/>
              <a:t>76</a:t>
            </a:r>
            <a:r>
              <a:rPr lang="hu-HU" sz="1200" b="1" dirty="0" smtClean="0"/>
              <a:t>.</a:t>
            </a:r>
            <a:endParaRPr lang="en-US" sz="1200" b="1" dirty="0"/>
          </a:p>
          <a:p>
            <a:pPr marL="0" indent="0">
              <a:lnSpc>
                <a:spcPct val="100000"/>
              </a:lnSpc>
              <a:buNone/>
            </a:pPr>
            <a:r>
              <a:rPr lang="en-US" sz="1200" dirty="0"/>
              <a:t>Article 24 (2) of the Decree: The habilitated doctor title may be withdrawn on the basis of a decision of the habilitation committee if it is established that the conditions for the award of the title have not been met.</a:t>
            </a:r>
          </a:p>
          <a:p>
            <a:pPr marL="0" indent="0">
              <a:lnSpc>
                <a:spcPct val="100000"/>
              </a:lnSpc>
              <a:buNone/>
            </a:pPr>
            <a:r>
              <a:rPr lang="en-US" sz="1200" dirty="0"/>
              <a:t>The habilitated doctor title may be withdrawn by decision of the UDHC if it is established that the conditions for the award of the title have not been met or if the holder of the title has become unworthy of it, in particular if he or she has been definitively disqualified from </a:t>
            </a:r>
            <a:r>
              <a:rPr lang="en-US" sz="1200" dirty="0" err="1"/>
              <a:t>practising</a:t>
            </a:r>
            <a:r>
              <a:rPr lang="en-US" sz="1200" dirty="0"/>
              <a:t> the profession or has been sentenced to imprisonment by a court of law in a final and binding manner on the grounds of an intentional criminal offence.</a:t>
            </a:r>
          </a:p>
          <a:p>
            <a:pPr marL="0" indent="0">
              <a:lnSpc>
                <a:spcPct val="100000"/>
              </a:lnSpc>
              <a:buNone/>
            </a:pPr>
            <a:endParaRPr lang="hu-HU" sz="1200" dirty="0"/>
          </a:p>
        </p:txBody>
      </p:sp>
    </p:spTree>
    <p:extLst>
      <p:ext uri="{BB962C8B-B14F-4D97-AF65-F5344CB8AC3E}">
        <p14:creationId xmlns:p14="http://schemas.microsoft.com/office/powerpoint/2010/main" val="8815242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Kép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5955" y="179882"/>
            <a:ext cx="11846176" cy="6458444"/>
          </a:xfrm>
          <a:prstGeom prst="rect">
            <a:avLst/>
          </a:prstGeom>
        </p:spPr>
      </p:pic>
    </p:spTree>
    <p:extLst>
      <p:ext uri="{BB962C8B-B14F-4D97-AF65-F5344CB8AC3E}">
        <p14:creationId xmlns:p14="http://schemas.microsoft.com/office/powerpoint/2010/main" val="116244230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771698" y="606194"/>
            <a:ext cx="10515600" cy="1325563"/>
          </a:xfrm>
        </p:spPr>
        <p:txBody>
          <a:bodyPr/>
          <a:lstStyle/>
          <a:p>
            <a:r>
              <a:rPr lang="en" dirty="0" smtClean="0"/>
              <a:t>Structure of </a:t>
            </a:r>
            <a:r>
              <a:rPr lang="hu-HU" dirty="0" smtClean="0"/>
              <a:t>Habilitation </a:t>
            </a:r>
            <a:r>
              <a:rPr lang="en" dirty="0" smtClean="0"/>
              <a:t>procedur</a:t>
            </a:r>
            <a:r>
              <a:rPr lang="hu-HU" dirty="0" err="1" smtClean="0"/>
              <a:t>e’s</a:t>
            </a:r>
            <a:r>
              <a:rPr lang="en" dirty="0" smtClean="0"/>
              <a:t> summary</a:t>
            </a:r>
            <a:r>
              <a:rPr lang="hu-HU" dirty="0" smtClean="0"/>
              <a:t> </a:t>
            </a:r>
            <a:r>
              <a:rPr lang="hu-HU" dirty="0" err="1" smtClean="0"/>
              <a:t>booklet</a:t>
            </a:r>
            <a:endParaRPr lang="hu-HU" dirty="0"/>
          </a:p>
        </p:txBody>
      </p:sp>
      <p:sp>
        <p:nvSpPr>
          <p:cNvPr id="3" name="Tartalom helye 2"/>
          <p:cNvSpPr>
            <a:spLocks noGrp="1"/>
          </p:cNvSpPr>
          <p:nvPr>
            <p:ph idx="1"/>
          </p:nvPr>
        </p:nvSpPr>
        <p:spPr>
          <a:xfrm>
            <a:off x="771698" y="2301346"/>
            <a:ext cx="10515600" cy="4351338"/>
          </a:xfrm>
        </p:spPr>
        <p:txBody>
          <a:bodyPr/>
          <a:lstStyle/>
          <a:p>
            <a:pPr marL="0" indent="0">
              <a:buNone/>
            </a:pPr>
            <a:r>
              <a:rPr lang="en" sz="2400" dirty="0" smtClean="0"/>
              <a:t>1) </a:t>
            </a:r>
            <a:r>
              <a:rPr lang="en" sz="2400" dirty="0"/>
              <a:t>Summary table of the </a:t>
            </a:r>
            <a:r>
              <a:rPr lang="hu-HU" sz="2400" dirty="0" smtClean="0"/>
              <a:t>habilitation </a:t>
            </a:r>
            <a:r>
              <a:rPr lang="en" sz="2400" dirty="0" smtClean="0"/>
              <a:t>procedure</a:t>
            </a:r>
            <a:endParaRPr lang="hu-HU" sz="2400" dirty="0">
              <a:solidFill>
                <a:srgbClr val="FF0000"/>
              </a:solidFill>
            </a:endParaRPr>
          </a:p>
          <a:p>
            <a:pPr marL="0" indent="0">
              <a:buNone/>
            </a:pPr>
            <a:r>
              <a:rPr lang="en" sz="2400" dirty="0" smtClean="0"/>
              <a:t>2) Legal and </a:t>
            </a:r>
            <a:r>
              <a:rPr lang="hu-HU" sz="2400" dirty="0" smtClean="0"/>
              <a:t>LUPS (</a:t>
            </a:r>
            <a:r>
              <a:rPr lang="hu-HU" sz="2400" i="1" dirty="0" smtClean="0"/>
              <a:t>Ludovika University of Public Service</a:t>
            </a:r>
            <a:r>
              <a:rPr lang="hu-HU" sz="2400" dirty="0" smtClean="0"/>
              <a:t>)</a:t>
            </a:r>
            <a:r>
              <a:rPr lang="en" sz="2400" dirty="0" smtClean="0"/>
              <a:t> internal regulatory background</a:t>
            </a:r>
          </a:p>
          <a:p>
            <a:pPr marL="0" indent="0">
              <a:buNone/>
            </a:pPr>
            <a:r>
              <a:rPr lang="en" sz="2400" dirty="0" smtClean="0"/>
              <a:t>3) Procedure and main steps of a</a:t>
            </a:r>
            <a:r>
              <a:rPr lang="hu-HU" sz="2400" dirty="0" err="1" smtClean="0"/>
              <a:t>chieving</a:t>
            </a:r>
            <a:r>
              <a:rPr lang="hu-HU" sz="2400" dirty="0" smtClean="0"/>
              <a:t> the</a:t>
            </a:r>
            <a:r>
              <a:rPr lang="en" sz="2400" dirty="0" smtClean="0"/>
              <a:t> habilitated doctoral degree</a:t>
            </a:r>
            <a:endParaRPr lang="hu-HU" sz="2400" dirty="0"/>
          </a:p>
          <a:p>
            <a:endParaRPr lang="en-US" dirty="0"/>
          </a:p>
        </p:txBody>
      </p:sp>
    </p:spTree>
    <p:extLst>
      <p:ext uri="{BB962C8B-B14F-4D97-AF65-F5344CB8AC3E}">
        <p14:creationId xmlns:p14="http://schemas.microsoft.com/office/powerpoint/2010/main" val="15944124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332686" y="18264"/>
            <a:ext cx="11525973" cy="988939"/>
          </a:xfrm>
        </p:spPr>
        <p:txBody>
          <a:bodyPr>
            <a:normAutofit/>
          </a:bodyPr>
          <a:lstStyle/>
          <a:p>
            <a:r>
              <a:rPr lang="en" sz="3200" dirty="0" smtClean="0"/>
              <a:t>1) </a:t>
            </a:r>
            <a:r>
              <a:rPr lang="hu-HU" sz="3200" dirty="0" err="1" smtClean="0"/>
              <a:t>Stages</a:t>
            </a:r>
            <a:r>
              <a:rPr lang="en" sz="3200" dirty="0" smtClean="0"/>
              <a:t> </a:t>
            </a:r>
            <a:r>
              <a:rPr lang="hu-HU" sz="3200" dirty="0" smtClean="0"/>
              <a:t>of habilitation </a:t>
            </a:r>
            <a:r>
              <a:rPr lang="en" sz="3200" dirty="0" smtClean="0"/>
              <a:t>procedure</a:t>
            </a:r>
            <a:endParaRPr lang="hu-HU" sz="3200" dirty="0"/>
          </a:p>
        </p:txBody>
      </p:sp>
      <p:graphicFrame>
        <p:nvGraphicFramePr>
          <p:cNvPr id="4" name="Tartalom helye 3"/>
          <p:cNvGraphicFramePr>
            <a:graphicFrameLocks noGrp="1"/>
          </p:cNvGraphicFramePr>
          <p:nvPr>
            <p:ph idx="1"/>
            <p:extLst>
              <p:ext uri="{D42A27DB-BD31-4B8C-83A1-F6EECF244321}">
                <p14:modId xmlns:p14="http://schemas.microsoft.com/office/powerpoint/2010/main" val="3434910855"/>
              </p:ext>
            </p:extLst>
          </p:nvPr>
        </p:nvGraphicFramePr>
        <p:xfrm>
          <a:off x="845406" y="904577"/>
          <a:ext cx="10591275" cy="4663440"/>
        </p:xfrm>
        <a:graphic>
          <a:graphicData uri="http://schemas.openxmlformats.org/drawingml/2006/table">
            <a:tbl>
              <a:tblPr firstRow="1" bandRow="1">
                <a:tableStyleId>{5C22544A-7EE6-4342-B048-85BDC9FD1C3A}</a:tableStyleId>
              </a:tblPr>
              <a:tblGrid>
                <a:gridCol w="5341729">
                  <a:extLst>
                    <a:ext uri="{9D8B030D-6E8A-4147-A177-3AD203B41FA5}">
                      <a16:colId xmlns:a16="http://schemas.microsoft.com/office/drawing/2014/main" val="1175388395"/>
                    </a:ext>
                  </a:extLst>
                </a:gridCol>
                <a:gridCol w="5249546">
                  <a:extLst>
                    <a:ext uri="{9D8B030D-6E8A-4147-A177-3AD203B41FA5}">
                      <a16:colId xmlns:a16="http://schemas.microsoft.com/office/drawing/2014/main" val="2990150839"/>
                    </a:ext>
                  </a:extLst>
                </a:gridCol>
              </a:tblGrid>
              <a:tr h="352383">
                <a:tc>
                  <a:txBody>
                    <a:bodyPr/>
                    <a:lstStyle/>
                    <a:p>
                      <a:r>
                        <a:rPr lang="en" dirty="0" smtClean="0"/>
                        <a:t>proceedings</a:t>
                      </a:r>
                      <a:endParaRPr lang="hu-HU" dirty="0"/>
                    </a:p>
                  </a:txBody>
                  <a:tcPr/>
                </a:tc>
                <a:tc>
                  <a:txBody>
                    <a:bodyPr/>
                    <a:lstStyle/>
                    <a:p>
                      <a:r>
                        <a:rPr lang="en" dirty="0" smtClean="0"/>
                        <a:t>deadline</a:t>
                      </a:r>
                      <a:r>
                        <a:rPr lang="hu-HU" dirty="0" smtClean="0"/>
                        <a:t>s</a:t>
                      </a:r>
                      <a:endParaRPr lang="hu-HU" dirty="0"/>
                    </a:p>
                  </a:txBody>
                  <a:tcPr/>
                </a:tc>
                <a:extLst>
                  <a:ext uri="{0D108BD9-81ED-4DB2-BD59-A6C34878D82A}">
                    <a16:rowId xmlns:a16="http://schemas.microsoft.com/office/drawing/2014/main" val="1910553955"/>
                  </a:ext>
                </a:extLst>
              </a:tr>
              <a:tr h="352383">
                <a:tc>
                  <a:txBody>
                    <a:bodyPr/>
                    <a:lstStyle/>
                    <a:p>
                      <a:r>
                        <a:rPr lang="en" dirty="0" smtClean="0"/>
                        <a:t>Application </a:t>
                      </a:r>
                      <a:r>
                        <a:rPr lang="en" baseline="0" dirty="0" smtClean="0"/>
                        <a:t>submission</a:t>
                      </a:r>
                      <a:endParaRPr lang="hu-HU" dirty="0"/>
                    </a:p>
                  </a:txBody>
                  <a:tcPr/>
                </a:tc>
                <a:tc>
                  <a:txBody>
                    <a:bodyPr/>
                    <a:lstStyle/>
                    <a:p>
                      <a:r>
                        <a:rPr lang="hu-HU" dirty="0" smtClean="0"/>
                        <a:t>C</a:t>
                      </a:r>
                      <a:r>
                        <a:rPr lang="en" dirty="0" smtClean="0"/>
                        <a:t>ontinuous</a:t>
                      </a:r>
                      <a:endParaRPr lang="hu-HU" dirty="0"/>
                    </a:p>
                  </a:txBody>
                  <a:tcPr/>
                </a:tc>
                <a:extLst>
                  <a:ext uri="{0D108BD9-81ED-4DB2-BD59-A6C34878D82A}">
                    <a16:rowId xmlns:a16="http://schemas.microsoft.com/office/drawing/2014/main" val="1400347440"/>
                  </a:ext>
                </a:extLst>
              </a:tr>
              <a:tr h="352383">
                <a:tc>
                  <a:txBody>
                    <a:bodyPr/>
                    <a:lstStyle/>
                    <a:p>
                      <a:r>
                        <a:rPr lang="en" dirty="0" smtClean="0"/>
                        <a:t>Appoint</a:t>
                      </a:r>
                      <a:r>
                        <a:rPr lang="hu-HU" dirty="0" smtClean="0"/>
                        <a:t>ing</a:t>
                      </a:r>
                      <a:r>
                        <a:rPr lang="en" dirty="0" smtClean="0"/>
                        <a:t> </a:t>
                      </a:r>
                      <a:r>
                        <a:rPr lang="hu-HU" dirty="0" smtClean="0"/>
                        <a:t>UDHC</a:t>
                      </a:r>
                      <a:r>
                        <a:rPr lang="en" dirty="0" smtClean="0"/>
                        <a:t> </a:t>
                      </a:r>
                      <a:r>
                        <a:rPr lang="hu-HU" dirty="0" err="1" smtClean="0"/>
                        <a:t>member</a:t>
                      </a:r>
                      <a:r>
                        <a:rPr lang="hu-HU" dirty="0" smtClean="0"/>
                        <a:t> </a:t>
                      </a:r>
                      <a:r>
                        <a:rPr lang="hu-HU" dirty="0" err="1" smtClean="0"/>
                        <a:t>as</a:t>
                      </a:r>
                      <a:r>
                        <a:rPr lang="hu-HU" baseline="0" dirty="0" smtClean="0"/>
                        <a:t> </a:t>
                      </a:r>
                      <a:r>
                        <a:rPr lang="en" dirty="0" smtClean="0">
                          <a:solidFill>
                            <a:schemeClr val="tx1"/>
                          </a:solidFill>
                        </a:rPr>
                        <a:t>propo</a:t>
                      </a:r>
                      <a:r>
                        <a:rPr lang="hu-HU" dirty="0" smtClean="0">
                          <a:solidFill>
                            <a:schemeClr val="tx1"/>
                          </a:solidFill>
                        </a:rPr>
                        <a:t>ser</a:t>
                      </a:r>
                      <a:endParaRPr lang="hu-HU" dirty="0">
                        <a:solidFill>
                          <a:schemeClr val="tx1"/>
                        </a:solidFill>
                      </a:endParaRPr>
                    </a:p>
                  </a:txBody>
                  <a:tcPr/>
                </a:tc>
                <a:tc>
                  <a:txBody>
                    <a:bodyPr/>
                    <a:lstStyle/>
                    <a:p>
                      <a:r>
                        <a:rPr lang="hu-HU" strike="noStrike" dirty="0" err="1" smtClean="0">
                          <a:solidFill>
                            <a:schemeClr val="tx1"/>
                          </a:solidFill>
                        </a:rPr>
                        <a:t>appointment</a:t>
                      </a:r>
                      <a:r>
                        <a:rPr lang="en" strike="noStrike" dirty="0" smtClean="0">
                          <a:solidFill>
                            <a:schemeClr val="tx1"/>
                          </a:solidFill>
                        </a:rPr>
                        <a:t> </a:t>
                      </a:r>
                      <a:r>
                        <a:rPr lang="hu-HU" strike="noStrike" dirty="0" err="1" smtClean="0">
                          <a:solidFill>
                            <a:schemeClr val="tx1"/>
                          </a:solidFill>
                        </a:rPr>
                        <a:t>by</a:t>
                      </a:r>
                      <a:r>
                        <a:rPr lang="en" strike="noStrike" dirty="0" smtClean="0">
                          <a:solidFill>
                            <a:schemeClr val="tx1"/>
                          </a:solidFill>
                        </a:rPr>
                        <a:t> </a:t>
                      </a:r>
                      <a:r>
                        <a:rPr lang="hu-HU" strike="noStrike" dirty="0" smtClean="0">
                          <a:solidFill>
                            <a:schemeClr val="tx1"/>
                          </a:solidFill>
                        </a:rPr>
                        <a:t>the </a:t>
                      </a:r>
                      <a:r>
                        <a:rPr lang="hu-HU" strike="noStrike" dirty="0" err="1" smtClean="0">
                          <a:solidFill>
                            <a:schemeClr val="tx1"/>
                          </a:solidFill>
                        </a:rPr>
                        <a:t>Chair</a:t>
                      </a:r>
                      <a:r>
                        <a:rPr lang="hu-HU" strike="noStrike" dirty="0" smtClean="0">
                          <a:solidFill>
                            <a:schemeClr val="tx1"/>
                          </a:solidFill>
                        </a:rPr>
                        <a:t> of UDHC</a:t>
                      </a:r>
                      <a:endParaRPr lang="hu-HU" strike="noStrike" dirty="0">
                        <a:solidFill>
                          <a:schemeClr val="tx1"/>
                        </a:solidFill>
                      </a:endParaRPr>
                    </a:p>
                  </a:txBody>
                  <a:tcPr/>
                </a:tc>
                <a:extLst>
                  <a:ext uri="{0D108BD9-81ED-4DB2-BD59-A6C34878D82A}">
                    <a16:rowId xmlns:a16="http://schemas.microsoft.com/office/drawing/2014/main" val="2232829315"/>
                  </a:ext>
                </a:extLst>
              </a:tr>
              <a:tr h="616670">
                <a:tc>
                  <a:txBody>
                    <a:bodyPr/>
                    <a:lstStyle/>
                    <a:p>
                      <a:r>
                        <a:rPr lang="en" dirty="0" smtClean="0">
                          <a:solidFill>
                            <a:schemeClr val="tx1"/>
                          </a:solidFill>
                        </a:rPr>
                        <a:t>1. </a:t>
                      </a:r>
                      <a:r>
                        <a:rPr lang="hu-HU" dirty="0" smtClean="0">
                          <a:solidFill>
                            <a:schemeClr val="tx1"/>
                          </a:solidFill>
                        </a:rPr>
                        <a:t>UDHC</a:t>
                      </a:r>
                      <a:r>
                        <a:rPr lang="en" dirty="0" smtClean="0">
                          <a:solidFill>
                            <a:schemeClr val="tx1"/>
                          </a:solidFill>
                        </a:rPr>
                        <a:t> decision </a:t>
                      </a:r>
                      <a:r>
                        <a:rPr lang="en" baseline="0" dirty="0" smtClean="0">
                          <a:solidFill>
                            <a:schemeClr val="tx1"/>
                          </a:solidFill>
                        </a:rPr>
                        <a:t>on the initiation of the habilitation procedure</a:t>
                      </a:r>
                      <a:endParaRPr lang="hu-HU"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 dirty="0" smtClean="0"/>
                        <a:t>Subject to </a:t>
                      </a:r>
                      <a:r>
                        <a:rPr lang="hu-HU" dirty="0" smtClean="0">
                          <a:solidFill>
                            <a:schemeClr val="tx1"/>
                          </a:solidFill>
                        </a:rPr>
                        <a:t>UDHC</a:t>
                      </a:r>
                      <a:r>
                        <a:rPr lang="en" dirty="0" smtClean="0"/>
                        <a:t> meeting</a:t>
                      </a:r>
                    </a:p>
                    <a:p>
                      <a:endParaRPr lang="hu-HU" dirty="0"/>
                    </a:p>
                  </a:txBody>
                  <a:tcPr/>
                </a:tc>
                <a:extLst>
                  <a:ext uri="{0D108BD9-81ED-4DB2-BD59-A6C34878D82A}">
                    <a16:rowId xmlns:a16="http://schemas.microsoft.com/office/drawing/2014/main" val="51286774"/>
                  </a:ext>
                </a:extLst>
              </a:tr>
              <a:tr h="35238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solidFill>
                            <a:schemeClr val="tx1"/>
                          </a:solidFill>
                        </a:rPr>
                        <a:t>Assessment of the applicant’s personal qualities</a:t>
                      </a:r>
                      <a:endParaRPr lang="en" dirty="0" smtClean="0">
                        <a:solidFill>
                          <a:schemeClr val="tx1"/>
                        </a:solidFill>
                      </a:endParaRPr>
                    </a:p>
                  </a:txBody>
                  <a:tcPr/>
                </a:tc>
                <a:tc>
                  <a:txBody>
                    <a:bodyPr/>
                    <a:lstStyle/>
                    <a:p>
                      <a:r>
                        <a:rPr lang="en" dirty="0" smtClean="0"/>
                        <a:t>60 days from the </a:t>
                      </a:r>
                      <a:r>
                        <a:rPr lang="hu-HU" dirty="0" smtClean="0">
                          <a:solidFill>
                            <a:schemeClr val="tx1"/>
                          </a:solidFill>
                        </a:rPr>
                        <a:t>UDHC</a:t>
                      </a:r>
                      <a:r>
                        <a:rPr lang="en" dirty="0" smtClean="0"/>
                        <a:t> meeting</a:t>
                      </a:r>
                      <a:endParaRPr lang="hu-HU" dirty="0"/>
                    </a:p>
                  </a:txBody>
                  <a:tcPr/>
                </a:tc>
                <a:extLst>
                  <a:ext uri="{0D108BD9-81ED-4DB2-BD59-A6C34878D82A}">
                    <a16:rowId xmlns:a16="http://schemas.microsoft.com/office/drawing/2014/main" val="3532959602"/>
                  </a:ext>
                </a:extLst>
              </a:tr>
              <a:tr h="616670">
                <a:tc>
                  <a:txBody>
                    <a:bodyPr/>
                    <a:lstStyle/>
                    <a:p>
                      <a:r>
                        <a:rPr lang="en" dirty="0" smtClean="0">
                          <a:solidFill>
                            <a:schemeClr val="tx1"/>
                          </a:solidFill>
                        </a:rPr>
                        <a:t>2. </a:t>
                      </a:r>
                      <a:r>
                        <a:rPr lang="hu-HU" dirty="0" smtClean="0">
                          <a:solidFill>
                            <a:schemeClr val="tx1"/>
                          </a:solidFill>
                        </a:rPr>
                        <a:t>UDHC</a:t>
                      </a:r>
                      <a:r>
                        <a:rPr lang="en" dirty="0" smtClean="0">
                          <a:solidFill>
                            <a:schemeClr val="tx1"/>
                          </a:solidFill>
                        </a:rPr>
                        <a:t> decision on the </a:t>
                      </a:r>
                      <a:r>
                        <a:rPr lang="hu-HU" dirty="0" err="1" smtClean="0">
                          <a:solidFill>
                            <a:schemeClr val="tx1"/>
                          </a:solidFill>
                        </a:rPr>
                        <a:t>opening</a:t>
                      </a:r>
                      <a:r>
                        <a:rPr lang="hu-HU" dirty="0" smtClean="0">
                          <a:solidFill>
                            <a:schemeClr val="tx1"/>
                          </a:solidFill>
                        </a:rPr>
                        <a:t> the </a:t>
                      </a:r>
                      <a:r>
                        <a:rPr lang="hu-HU" dirty="0" err="1" smtClean="0">
                          <a:solidFill>
                            <a:schemeClr val="tx1"/>
                          </a:solidFill>
                        </a:rPr>
                        <a:t>public</a:t>
                      </a:r>
                      <a:r>
                        <a:rPr lang="hu-HU" dirty="0" smtClean="0">
                          <a:solidFill>
                            <a:schemeClr val="tx1"/>
                          </a:solidFill>
                        </a:rPr>
                        <a:t> part</a:t>
                      </a:r>
                      <a:endParaRPr lang="hu-HU"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 dirty="0" smtClean="0"/>
                        <a:t>Subject to </a:t>
                      </a:r>
                      <a:r>
                        <a:rPr lang="hu-HU" dirty="0" smtClean="0">
                          <a:solidFill>
                            <a:schemeClr val="tx1"/>
                          </a:solidFill>
                        </a:rPr>
                        <a:t>UDHC</a:t>
                      </a:r>
                      <a:r>
                        <a:rPr lang="en" dirty="0" smtClean="0"/>
                        <a:t> meeting</a:t>
                      </a:r>
                    </a:p>
                  </a:txBody>
                  <a:tcPr/>
                </a:tc>
                <a:extLst>
                  <a:ext uri="{0D108BD9-81ED-4DB2-BD59-A6C34878D82A}">
                    <a16:rowId xmlns:a16="http://schemas.microsoft.com/office/drawing/2014/main" val="1891800523"/>
                  </a:ext>
                </a:extLst>
              </a:tr>
              <a:tr h="352383">
                <a:tc>
                  <a:txBody>
                    <a:bodyPr/>
                    <a:lstStyle/>
                    <a:p>
                      <a:r>
                        <a:rPr lang="hu-HU" dirty="0" smtClean="0">
                          <a:solidFill>
                            <a:schemeClr val="tx1"/>
                          </a:solidFill>
                        </a:rPr>
                        <a:t>The habilitation </a:t>
                      </a:r>
                      <a:r>
                        <a:rPr lang="hu-HU" dirty="0" err="1" smtClean="0">
                          <a:solidFill>
                            <a:schemeClr val="tx1"/>
                          </a:solidFill>
                        </a:rPr>
                        <a:t>lecture</a:t>
                      </a:r>
                      <a:r>
                        <a:rPr lang="hu-HU" dirty="0" smtClean="0">
                          <a:solidFill>
                            <a:schemeClr val="tx1"/>
                          </a:solidFill>
                        </a:rPr>
                        <a:t> and the </a:t>
                      </a:r>
                      <a:r>
                        <a:rPr lang="hu-HU" dirty="0" err="1" smtClean="0">
                          <a:solidFill>
                            <a:schemeClr val="tx1"/>
                          </a:solidFill>
                        </a:rPr>
                        <a:t>public</a:t>
                      </a:r>
                      <a:r>
                        <a:rPr lang="hu-HU" dirty="0" smtClean="0">
                          <a:solidFill>
                            <a:schemeClr val="tx1"/>
                          </a:solidFill>
                        </a:rPr>
                        <a:t> </a:t>
                      </a:r>
                      <a:r>
                        <a:rPr lang="hu-HU" dirty="0" err="1" smtClean="0">
                          <a:solidFill>
                            <a:schemeClr val="tx1"/>
                          </a:solidFill>
                        </a:rPr>
                        <a:t>discussion</a:t>
                      </a:r>
                      <a:endParaRPr lang="hu-HU" dirty="0">
                        <a:solidFill>
                          <a:schemeClr val="tx1"/>
                        </a:solidFill>
                      </a:endParaRPr>
                    </a:p>
                  </a:txBody>
                  <a:tcPr/>
                </a:tc>
                <a:tc>
                  <a:txBody>
                    <a:bodyPr/>
                    <a:lstStyle/>
                    <a:p>
                      <a:r>
                        <a:rPr lang="en" dirty="0" smtClean="0"/>
                        <a:t>30 days from the </a:t>
                      </a:r>
                      <a:r>
                        <a:rPr lang="hu-HU" dirty="0" smtClean="0">
                          <a:solidFill>
                            <a:schemeClr val="tx1"/>
                          </a:solidFill>
                        </a:rPr>
                        <a:t>UDHC</a:t>
                      </a:r>
                      <a:r>
                        <a:rPr lang="en" dirty="0" smtClean="0"/>
                        <a:t> </a:t>
                      </a:r>
                      <a:r>
                        <a:rPr lang="hu-HU" dirty="0" smtClean="0"/>
                        <a:t>meeting</a:t>
                      </a:r>
                      <a:endParaRPr lang="hu-HU" dirty="0"/>
                    </a:p>
                  </a:txBody>
                  <a:tcPr/>
                </a:tc>
                <a:extLst>
                  <a:ext uri="{0D108BD9-81ED-4DB2-BD59-A6C34878D82A}">
                    <a16:rowId xmlns:a16="http://schemas.microsoft.com/office/drawing/2014/main" val="1249317742"/>
                  </a:ext>
                </a:extLst>
              </a:tr>
              <a:tr h="352383">
                <a:tc>
                  <a:txBody>
                    <a:bodyPr/>
                    <a:lstStyle/>
                    <a:p>
                      <a:r>
                        <a:rPr lang="en" dirty="0" smtClean="0">
                          <a:solidFill>
                            <a:schemeClr val="tx1"/>
                          </a:solidFill>
                        </a:rPr>
                        <a:t>3. </a:t>
                      </a:r>
                      <a:r>
                        <a:rPr lang="hu-HU" dirty="0" smtClean="0">
                          <a:solidFill>
                            <a:schemeClr val="tx1"/>
                          </a:solidFill>
                        </a:rPr>
                        <a:t>UDHC</a:t>
                      </a:r>
                      <a:r>
                        <a:rPr lang="en" dirty="0" smtClean="0">
                          <a:solidFill>
                            <a:schemeClr val="tx1"/>
                          </a:solidFill>
                        </a:rPr>
                        <a:t> decision on awarding</a:t>
                      </a:r>
                      <a:r>
                        <a:rPr lang="en-US" dirty="0" smtClean="0">
                          <a:solidFill>
                            <a:schemeClr val="tx1"/>
                          </a:solidFill>
                        </a:rPr>
                        <a:t> the habilitated doctor title</a:t>
                      </a:r>
                      <a:endParaRPr lang="hu-HU"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 dirty="0" smtClean="0"/>
                        <a:t>Subject to </a:t>
                      </a:r>
                      <a:r>
                        <a:rPr lang="hu-HU" dirty="0" smtClean="0"/>
                        <a:t>UDHC</a:t>
                      </a:r>
                      <a:r>
                        <a:rPr lang="hu-HU" baseline="0" dirty="0" smtClean="0"/>
                        <a:t> </a:t>
                      </a:r>
                      <a:r>
                        <a:rPr lang="hu-HU" dirty="0" smtClean="0"/>
                        <a:t>meeting</a:t>
                      </a:r>
                      <a:endParaRPr lang="en" dirty="0" smtClean="0"/>
                    </a:p>
                  </a:txBody>
                  <a:tcPr/>
                </a:tc>
                <a:extLst>
                  <a:ext uri="{0D108BD9-81ED-4DB2-BD59-A6C34878D82A}">
                    <a16:rowId xmlns:a16="http://schemas.microsoft.com/office/drawing/2014/main" val="2098566599"/>
                  </a:ext>
                </a:extLst>
              </a:tr>
              <a:tr h="352383">
                <a:tc>
                  <a:txBody>
                    <a:bodyPr/>
                    <a:lstStyle/>
                    <a:p>
                      <a:r>
                        <a:rPr lang="en" dirty="0" smtClean="0"/>
                        <a:t>Receiving </a:t>
                      </a:r>
                      <a:r>
                        <a:rPr lang="hu-HU" baseline="0" dirty="0" err="1" smtClean="0"/>
                        <a:t>habilitated</a:t>
                      </a:r>
                      <a:r>
                        <a:rPr lang="hu-HU" baseline="0" dirty="0" smtClean="0"/>
                        <a:t> </a:t>
                      </a:r>
                      <a:r>
                        <a:rPr lang="hu-HU" baseline="0" dirty="0" err="1" smtClean="0"/>
                        <a:t>doctor</a:t>
                      </a:r>
                      <a:r>
                        <a:rPr lang="hu-HU" baseline="0" dirty="0" smtClean="0"/>
                        <a:t> </a:t>
                      </a:r>
                      <a:r>
                        <a:rPr lang="hu-HU" dirty="0" err="1" smtClean="0"/>
                        <a:t>certificate</a:t>
                      </a:r>
                      <a:endParaRPr lang="hu-HU" dirty="0"/>
                    </a:p>
                  </a:txBody>
                  <a:tcPr/>
                </a:tc>
                <a:tc>
                  <a:txBody>
                    <a:bodyPr/>
                    <a:lstStyle/>
                    <a:p>
                      <a:r>
                        <a:rPr lang="en" dirty="0" smtClean="0"/>
                        <a:t>March and November every year</a:t>
                      </a:r>
                      <a:endParaRPr lang="hu-HU" dirty="0"/>
                    </a:p>
                  </a:txBody>
                  <a:tcPr/>
                </a:tc>
                <a:extLst>
                  <a:ext uri="{0D108BD9-81ED-4DB2-BD59-A6C34878D82A}">
                    <a16:rowId xmlns:a16="http://schemas.microsoft.com/office/drawing/2014/main" val="3658065280"/>
                  </a:ext>
                </a:extLst>
              </a:tr>
            </a:tbl>
          </a:graphicData>
        </a:graphic>
      </p:graphicFrame>
      <p:sp>
        <p:nvSpPr>
          <p:cNvPr id="5" name="Szövegdoboz 4"/>
          <p:cNvSpPr txBox="1"/>
          <p:nvPr/>
        </p:nvSpPr>
        <p:spPr>
          <a:xfrm>
            <a:off x="2083137" y="5952850"/>
            <a:ext cx="8115812" cy="1015663"/>
          </a:xfrm>
          <a:prstGeom prst="rect">
            <a:avLst/>
          </a:prstGeom>
          <a:noFill/>
        </p:spPr>
        <p:txBody>
          <a:bodyPr wrap="square" rtlCol="0">
            <a:spAutoFit/>
          </a:bodyPr>
          <a:lstStyle/>
          <a:p>
            <a:r>
              <a:rPr lang="hu-HU" sz="1400" u="sng" dirty="0" err="1" smtClean="0"/>
              <a:t>Article</a:t>
            </a:r>
            <a:r>
              <a:rPr lang="hu-HU" sz="1400" u="sng" dirty="0" smtClean="0"/>
              <a:t> </a:t>
            </a:r>
            <a:r>
              <a:rPr lang="en" sz="1400" u="sng" dirty="0" smtClean="0"/>
              <a:t>82</a:t>
            </a:r>
            <a:r>
              <a:rPr lang="en" sz="1400" u="sng" dirty="0"/>
              <a:t>. </a:t>
            </a:r>
            <a:r>
              <a:rPr lang="hu-HU" sz="1400" u="sng" dirty="0" smtClean="0"/>
              <a:t>(</a:t>
            </a:r>
            <a:r>
              <a:rPr lang="en" sz="1400" u="sng" dirty="0" smtClean="0"/>
              <a:t>3</a:t>
            </a:r>
            <a:r>
              <a:rPr lang="hu-HU" sz="1400" u="sng" dirty="0" smtClean="0"/>
              <a:t>)</a:t>
            </a:r>
            <a:r>
              <a:rPr lang="en" sz="1400" u="sng" dirty="0" smtClean="0"/>
              <a:t> of the </a:t>
            </a:r>
            <a:r>
              <a:rPr lang="hu-HU" sz="1400" u="sng" dirty="0" smtClean="0"/>
              <a:t>UDHC (University </a:t>
            </a:r>
            <a:r>
              <a:rPr lang="hu-HU" sz="1400" u="sng" dirty="0" err="1" smtClean="0"/>
              <a:t>Doctoral</a:t>
            </a:r>
            <a:r>
              <a:rPr lang="hu-HU" sz="1400" u="sng" dirty="0" smtClean="0"/>
              <a:t> and Habilitation </a:t>
            </a:r>
            <a:r>
              <a:rPr lang="hu-HU" sz="1400" u="sng" dirty="0" err="1" smtClean="0"/>
              <a:t>Council</a:t>
            </a:r>
            <a:r>
              <a:rPr lang="hu-HU" sz="1400" u="sng" dirty="0" smtClean="0"/>
              <a:t>)</a:t>
            </a:r>
            <a:r>
              <a:rPr lang="en" sz="1400" dirty="0" smtClean="0"/>
              <a:t>: habilitation </a:t>
            </a:r>
            <a:r>
              <a:rPr lang="en" sz="1400" dirty="0"/>
              <a:t>procedures pause in the period between </a:t>
            </a:r>
            <a:r>
              <a:rPr lang="en" sz="1400" dirty="0" smtClean="0"/>
              <a:t>July-August</a:t>
            </a:r>
            <a:r>
              <a:rPr lang="en" sz="1400" dirty="0"/>
              <a:t>, as well as </a:t>
            </a:r>
            <a:r>
              <a:rPr lang="hu-HU" sz="1400" dirty="0" err="1" smtClean="0"/>
              <a:t>between</a:t>
            </a:r>
            <a:r>
              <a:rPr lang="en" sz="1400" dirty="0" smtClean="0"/>
              <a:t> </a:t>
            </a:r>
            <a:r>
              <a:rPr lang="en" sz="1400" dirty="0"/>
              <a:t>December 15 and January </a:t>
            </a:r>
            <a:r>
              <a:rPr lang="en" sz="1400" dirty="0" smtClean="0"/>
              <a:t>5. </a:t>
            </a:r>
            <a:endParaRPr lang="en" sz="1400" dirty="0"/>
          </a:p>
          <a:p>
            <a:endParaRPr lang="hu-HU" dirty="0"/>
          </a:p>
        </p:txBody>
      </p:sp>
    </p:spTree>
    <p:extLst>
      <p:ext uri="{BB962C8B-B14F-4D97-AF65-F5344CB8AC3E}">
        <p14:creationId xmlns:p14="http://schemas.microsoft.com/office/powerpoint/2010/main" val="141106177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289185" y="344774"/>
            <a:ext cx="11902815" cy="1330924"/>
          </a:xfrm>
        </p:spPr>
        <p:txBody>
          <a:bodyPr>
            <a:noAutofit/>
          </a:bodyPr>
          <a:lstStyle/>
          <a:p>
            <a:r>
              <a:rPr lang="en" sz="3200" dirty="0"/>
              <a:t>2 </a:t>
            </a:r>
            <a:r>
              <a:rPr lang="en" sz="3200" dirty="0" smtClean="0"/>
              <a:t>) </a:t>
            </a:r>
            <a:r>
              <a:rPr lang="en" sz="3200" dirty="0"/>
              <a:t>Legal and </a:t>
            </a:r>
            <a:r>
              <a:rPr lang="hu-HU" sz="3200" dirty="0" smtClean="0"/>
              <a:t>LUPS</a:t>
            </a:r>
            <a:r>
              <a:rPr lang="en" sz="3200" dirty="0" smtClean="0"/>
              <a:t> </a:t>
            </a:r>
            <a:r>
              <a:rPr lang="en" sz="3200" dirty="0"/>
              <a:t>internal regulatory background</a:t>
            </a:r>
            <a:r>
              <a:rPr lang="hu-HU" sz="3200" dirty="0"/>
              <a:t/>
            </a:r>
            <a:br>
              <a:rPr lang="hu-HU" sz="3200" dirty="0"/>
            </a:br>
            <a:endParaRPr lang="hu-HU" sz="3200" dirty="0"/>
          </a:p>
        </p:txBody>
      </p:sp>
      <p:sp>
        <p:nvSpPr>
          <p:cNvPr id="3" name="Tartalom helye 2"/>
          <p:cNvSpPr>
            <a:spLocks noGrp="1"/>
          </p:cNvSpPr>
          <p:nvPr>
            <p:ph idx="1"/>
          </p:nvPr>
        </p:nvSpPr>
        <p:spPr/>
        <p:txBody>
          <a:bodyPr>
            <a:normAutofit lnSpcReduction="10000"/>
          </a:bodyPr>
          <a:lstStyle/>
          <a:p>
            <a:pPr marL="0" indent="0">
              <a:buNone/>
            </a:pPr>
            <a:r>
              <a:rPr lang="en" sz="2000" b="1" dirty="0" smtClean="0"/>
              <a:t>Legislation:</a:t>
            </a:r>
          </a:p>
          <a:p>
            <a:r>
              <a:rPr lang="en-US" sz="2000" dirty="0" smtClean="0">
                <a:hlinkClick r:id="rId2"/>
              </a:rPr>
              <a:t>Act CCIV of 2011 on National Higher Education</a:t>
            </a:r>
            <a:endParaRPr lang="hu-HU" sz="2000" i="1" dirty="0" smtClean="0"/>
          </a:p>
          <a:p>
            <a:r>
              <a:rPr lang="en" sz="2000" i="1" dirty="0"/>
              <a:t>THE</a:t>
            </a:r>
            <a:r>
              <a:rPr lang="en" sz="2000" i="1" dirty="0" smtClean="0"/>
              <a:t> about </a:t>
            </a:r>
            <a:r>
              <a:rPr lang="en" sz="2000" i="1" dirty="0"/>
              <a:t>doctoral </a:t>
            </a:r>
            <a:r>
              <a:rPr lang="en" sz="2000" i="1" dirty="0" smtClean="0"/>
              <a:t>schools, 387/2012 on the </a:t>
            </a:r>
            <a:r>
              <a:rPr lang="en" sz="2000" i="1" dirty="0"/>
              <a:t>order of doctoral procedures and </a:t>
            </a:r>
            <a:r>
              <a:rPr lang="en" sz="2000" i="1" dirty="0" smtClean="0"/>
              <a:t>habilitation. </a:t>
            </a:r>
            <a:r>
              <a:rPr lang="en" sz="2000" i="1" dirty="0"/>
              <a:t>(XII. 19.) Government </a:t>
            </a:r>
            <a:r>
              <a:rPr lang="en" sz="2000" i="1" dirty="0" smtClean="0"/>
              <a:t>Decree</a:t>
            </a:r>
          </a:p>
          <a:p>
            <a:r>
              <a:rPr lang="en" sz="2000" dirty="0" smtClean="0"/>
              <a:t>Act C of 2001 on the recognition of foreign certificates and diplomas;</a:t>
            </a:r>
          </a:p>
          <a:p>
            <a:r>
              <a:rPr lang="en" sz="2000" dirty="0" smtClean="0"/>
              <a:t>137/2008 on the </a:t>
            </a:r>
            <a:r>
              <a:rPr lang="en" sz="2000" dirty="0"/>
              <a:t>state-recognized language test certifying foreign language knowledge and the naturalization in Hungary of foreign language test certificates issued </a:t>
            </a:r>
            <a:r>
              <a:rPr lang="en" sz="2000" dirty="0" smtClean="0"/>
              <a:t>abroad. Government Decree No. (V. 16.);</a:t>
            </a:r>
            <a:endParaRPr lang="hu-HU" sz="2000" dirty="0"/>
          </a:p>
          <a:p>
            <a:pPr marL="0" indent="0">
              <a:buNone/>
            </a:pPr>
            <a:endParaRPr lang="hu-HU" sz="2000" b="1" dirty="0" smtClean="0"/>
          </a:p>
          <a:p>
            <a:pPr marL="0" indent="0">
              <a:buNone/>
            </a:pPr>
            <a:r>
              <a:rPr lang="hu-HU" sz="2000" b="1" dirty="0" smtClean="0"/>
              <a:t>LUPS</a:t>
            </a:r>
            <a:r>
              <a:rPr lang="en" sz="2000" b="1" dirty="0" smtClean="0"/>
              <a:t> internal regulations:</a:t>
            </a:r>
          </a:p>
          <a:p>
            <a:r>
              <a:rPr lang="en-US" sz="2000" dirty="0" smtClean="0">
                <a:hlinkClick r:id="rId3"/>
              </a:rPr>
              <a:t>University Doctoral and Habilitation Regulation</a:t>
            </a:r>
            <a:endParaRPr lang="en" sz="2000" dirty="0" smtClean="0"/>
          </a:p>
          <a:p>
            <a:r>
              <a:rPr lang="en" sz="2000" dirty="0" smtClean="0">
                <a:hlinkClick r:id="rId4"/>
              </a:rPr>
              <a:t>Habilitation minimum requirements table</a:t>
            </a:r>
            <a:endParaRPr lang="en" sz="2000" dirty="0" smtClean="0"/>
          </a:p>
          <a:p>
            <a:endParaRPr lang="hu-HU" dirty="0"/>
          </a:p>
          <a:p>
            <a:endParaRPr lang="hu-HU" dirty="0"/>
          </a:p>
          <a:p>
            <a:pPr>
              <a:buFont typeface="Wingdings" panose="05000000000000000000" pitchFamily="2" charset="2"/>
              <a:buChar char="Ø"/>
            </a:pPr>
            <a:endParaRPr lang="hu-HU" dirty="0"/>
          </a:p>
          <a:p>
            <a:endParaRPr lang="hu-HU" dirty="0"/>
          </a:p>
        </p:txBody>
      </p:sp>
    </p:spTree>
    <p:extLst>
      <p:ext uri="{BB962C8B-B14F-4D97-AF65-F5344CB8AC3E}">
        <p14:creationId xmlns:p14="http://schemas.microsoft.com/office/powerpoint/2010/main" val="181110319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rtalom helye 3"/>
          <p:cNvGraphicFramePr>
            <a:graphicFrameLocks noGrp="1"/>
          </p:cNvGraphicFramePr>
          <p:nvPr>
            <p:ph idx="1"/>
            <p:extLst>
              <p:ext uri="{D42A27DB-BD31-4B8C-83A1-F6EECF244321}">
                <p14:modId xmlns:p14="http://schemas.microsoft.com/office/powerpoint/2010/main" val="3756066209"/>
              </p:ext>
            </p:extLst>
          </p:nvPr>
        </p:nvGraphicFramePr>
        <p:xfrm>
          <a:off x="207819" y="2078642"/>
          <a:ext cx="11779134" cy="4756589"/>
        </p:xfrm>
        <a:graphic>
          <a:graphicData uri="http://schemas.openxmlformats.org/drawingml/2006/table">
            <a:tbl>
              <a:tblPr firstRow="1" bandRow="1">
                <a:tableStyleId>{5C22544A-7EE6-4342-B048-85BDC9FD1C3A}</a:tableStyleId>
              </a:tblPr>
              <a:tblGrid>
                <a:gridCol w="11779134">
                  <a:extLst>
                    <a:ext uri="{9D8B030D-6E8A-4147-A177-3AD203B41FA5}">
                      <a16:colId xmlns:a16="http://schemas.microsoft.com/office/drawing/2014/main" val="117975917"/>
                    </a:ext>
                  </a:extLst>
                </a:gridCol>
              </a:tblGrid>
              <a:tr h="535819">
                <a:tc>
                  <a:txBody>
                    <a:bodyPr/>
                    <a:lstStyle/>
                    <a:p>
                      <a:pPr algn="ctr"/>
                      <a:r>
                        <a:rPr lang="en" sz="2800" dirty="0" smtClean="0">
                          <a:solidFill>
                            <a:schemeClr val="tx1"/>
                          </a:solidFill>
                        </a:rPr>
                        <a:t>3) </a:t>
                      </a:r>
                      <a:r>
                        <a:rPr lang="en" sz="2800" baseline="0" dirty="0" smtClean="0">
                          <a:solidFill>
                            <a:schemeClr val="tx1"/>
                          </a:solidFill>
                        </a:rPr>
                        <a:t>Course of habilitation procedure</a:t>
                      </a:r>
                      <a:endParaRPr lang="hu-HU" sz="2800" dirty="0">
                        <a:solidFill>
                          <a:srgbClr val="FF0000"/>
                        </a:solidFill>
                      </a:endParaRPr>
                    </a:p>
                  </a:txBody>
                  <a:tcPr>
                    <a:noFill/>
                  </a:tcPr>
                </a:tc>
                <a:extLst>
                  <a:ext uri="{0D108BD9-81ED-4DB2-BD59-A6C34878D82A}">
                    <a16:rowId xmlns:a16="http://schemas.microsoft.com/office/drawing/2014/main" val="1355004496"/>
                  </a:ext>
                </a:extLst>
              </a:tr>
              <a:tr h="634490">
                <a:tc>
                  <a:txBody>
                    <a:bodyPr/>
                    <a:lstStyle/>
                    <a:p>
                      <a:r>
                        <a:rPr lang="en" dirty="0" smtClean="0"/>
                        <a:t>Before submission – </a:t>
                      </a:r>
                      <a:r>
                        <a:rPr lang="en-US" noProof="0" dirty="0" smtClean="0"/>
                        <a:t>gaining</a:t>
                      </a:r>
                      <a:r>
                        <a:rPr lang="hu-HU" dirty="0" smtClean="0"/>
                        <a:t> </a:t>
                      </a:r>
                      <a:r>
                        <a:rPr lang="en" dirty="0" smtClean="0"/>
                        <a:t>information (</a:t>
                      </a:r>
                      <a:r>
                        <a:rPr lang="hu-HU" dirty="0" err="1" smtClean="0"/>
                        <a:t>see</a:t>
                      </a:r>
                      <a:r>
                        <a:rPr lang="hu-HU" dirty="0" smtClean="0"/>
                        <a:t> habilitation </a:t>
                      </a:r>
                      <a:r>
                        <a:rPr lang="hu-HU" dirty="0" err="1" smtClean="0"/>
                        <a:t>guide</a:t>
                      </a:r>
                      <a:r>
                        <a:rPr lang="en" dirty="0" smtClean="0"/>
                        <a:t>), obtaining certificates</a:t>
                      </a:r>
                      <a:r>
                        <a:rPr lang="hu-HU" dirty="0" smtClean="0"/>
                        <a:t> </a:t>
                      </a:r>
                      <a:r>
                        <a:rPr lang="hu-HU" dirty="0" err="1" smtClean="0"/>
                        <a:t>for</a:t>
                      </a:r>
                      <a:r>
                        <a:rPr lang="hu-HU" dirty="0" smtClean="0"/>
                        <a:t> the </a:t>
                      </a:r>
                      <a:r>
                        <a:rPr lang="hu-HU" dirty="0" err="1" smtClean="0"/>
                        <a:t>application</a:t>
                      </a:r>
                      <a:r>
                        <a:rPr lang="en" dirty="0" smtClean="0"/>
                        <a:t>, updating MTMT</a:t>
                      </a:r>
                      <a:r>
                        <a:rPr lang="hu-HU" dirty="0" smtClean="0"/>
                        <a:t> </a:t>
                      </a:r>
                      <a:r>
                        <a:rPr lang="hu-HU" dirty="0" err="1" smtClean="0"/>
                        <a:t>database</a:t>
                      </a:r>
                      <a:endParaRPr lang="hu-HU" dirty="0"/>
                    </a:p>
                  </a:txBody>
                  <a:tcPr>
                    <a:solidFill>
                      <a:srgbClr val="FFC000"/>
                    </a:solidFill>
                  </a:tcPr>
                </a:tc>
                <a:extLst>
                  <a:ext uri="{0D108BD9-81ED-4DB2-BD59-A6C34878D82A}">
                    <a16:rowId xmlns:a16="http://schemas.microsoft.com/office/drawing/2014/main" val="1946206408"/>
                  </a:ext>
                </a:extLst>
              </a:tr>
              <a:tr h="634490">
                <a:tc>
                  <a:txBody>
                    <a:bodyPr/>
                    <a:lstStyle/>
                    <a:p>
                      <a:r>
                        <a:rPr lang="en" dirty="0" smtClean="0">
                          <a:solidFill>
                            <a:schemeClr val="bg2"/>
                          </a:solidFill>
                        </a:rPr>
                        <a:t>application </a:t>
                      </a:r>
                      <a:r>
                        <a:rPr lang="en" baseline="0" dirty="0" smtClean="0">
                          <a:solidFill>
                            <a:schemeClr val="bg2"/>
                          </a:solidFill>
                        </a:rPr>
                        <a:t>and </a:t>
                      </a:r>
                      <a:r>
                        <a:rPr lang="en" dirty="0" smtClean="0">
                          <a:solidFill>
                            <a:schemeClr val="bg2"/>
                          </a:solidFill>
                        </a:rPr>
                        <a:t>application documentation </a:t>
                      </a:r>
                      <a:r>
                        <a:rPr lang="hu-HU" dirty="0" err="1" smtClean="0">
                          <a:solidFill>
                            <a:schemeClr val="bg2"/>
                          </a:solidFill>
                        </a:rPr>
                        <a:t>to</a:t>
                      </a:r>
                      <a:r>
                        <a:rPr lang="hu-HU" baseline="0" dirty="0" smtClean="0">
                          <a:solidFill>
                            <a:schemeClr val="bg2"/>
                          </a:solidFill>
                        </a:rPr>
                        <a:t> </a:t>
                      </a:r>
                      <a:r>
                        <a:rPr lang="en" dirty="0" smtClean="0">
                          <a:solidFill>
                            <a:schemeClr val="bg2"/>
                          </a:solidFill>
                        </a:rPr>
                        <a:t>the Office of </a:t>
                      </a:r>
                      <a:r>
                        <a:rPr lang="hu-HU" dirty="0" err="1" smtClean="0">
                          <a:solidFill>
                            <a:schemeClr val="bg2"/>
                          </a:solidFill>
                        </a:rPr>
                        <a:t>Academic</a:t>
                      </a:r>
                      <a:r>
                        <a:rPr lang="hu-HU" dirty="0" smtClean="0">
                          <a:solidFill>
                            <a:schemeClr val="bg2"/>
                          </a:solidFill>
                        </a:rPr>
                        <a:t> </a:t>
                      </a:r>
                      <a:r>
                        <a:rPr lang="en" dirty="0" smtClean="0">
                          <a:solidFill>
                            <a:schemeClr val="bg2"/>
                          </a:solidFill>
                        </a:rPr>
                        <a:t>Affairs (</a:t>
                      </a:r>
                      <a:r>
                        <a:rPr lang="hu-HU" dirty="0" err="1" smtClean="0">
                          <a:solidFill>
                            <a:schemeClr val="bg2"/>
                          </a:solidFill>
                        </a:rPr>
                        <a:t>structure</a:t>
                      </a:r>
                      <a:r>
                        <a:rPr lang="en" dirty="0" smtClean="0">
                          <a:solidFill>
                            <a:schemeClr val="bg2"/>
                          </a:solidFill>
                        </a:rPr>
                        <a:t> and completeness check, possible </a:t>
                      </a:r>
                      <a:r>
                        <a:rPr lang="en" baseline="0" dirty="0" smtClean="0">
                          <a:solidFill>
                            <a:schemeClr val="bg2"/>
                          </a:solidFill>
                        </a:rPr>
                        <a:t>request to</a:t>
                      </a:r>
                      <a:r>
                        <a:rPr lang="hu-HU" baseline="0" dirty="0" smtClean="0">
                          <a:solidFill>
                            <a:schemeClr val="bg2"/>
                          </a:solidFill>
                        </a:rPr>
                        <a:t> </a:t>
                      </a:r>
                      <a:r>
                        <a:rPr lang="hu-HU" baseline="0" dirty="0" err="1" smtClean="0">
                          <a:solidFill>
                            <a:schemeClr val="bg2"/>
                          </a:solidFill>
                        </a:rPr>
                        <a:t>supplement</a:t>
                      </a:r>
                      <a:r>
                        <a:rPr lang="en" dirty="0" smtClean="0">
                          <a:solidFill>
                            <a:schemeClr val="bg2"/>
                          </a:solidFill>
                        </a:rPr>
                        <a:t>)</a:t>
                      </a:r>
                      <a:endParaRPr lang="hu-HU" dirty="0">
                        <a:solidFill>
                          <a:schemeClr val="bg2"/>
                        </a:solidFill>
                      </a:endParaRPr>
                    </a:p>
                  </a:txBody>
                  <a:tcPr>
                    <a:solidFill>
                      <a:schemeClr val="accent5">
                        <a:lumMod val="75000"/>
                      </a:schemeClr>
                    </a:solidFill>
                  </a:tcPr>
                </a:tc>
                <a:extLst>
                  <a:ext uri="{0D108BD9-81ED-4DB2-BD59-A6C34878D82A}">
                    <a16:rowId xmlns:a16="http://schemas.microsoft.com/office/drawing/2014/main" val="2848475908"/>
                  </a:ext>
                </a:extLst>
              </a:tr>
              <a:tr h="634490">
                <a:tc>
                  <a:txBody>
                    <a:bodyPr/>
                    <a:lstStyle/>
                    <a:p>
                      <a:r>
                        <a:rPr lang="en" dirty="0" smtClean="0">
                          <a:solidFill>
                            <a:schemeClr val="bg2"/>
                          </a:solidFill>
                        </a:rPr>
                        <a:t>The application is </a:t>
                      </a:r>
                      <a:r>
                        <a:rPr lang="hu-HU" dirty="0" err="1" smtClean="0">
                          <a:solidFill>
                            <a:schemeClr val="bg2"/>
                          </a:solidFill>
                        </a:rPr>
                        <a:t>assessed</a:t>
                      </a:r>
                      <a:r>
                        <a:rPr lang="en" dirty="0" smtClean="0">
                          <a:solidFill>
                            <a:schemeClr val="bg2"/>
                          </a:solidFill>
                        </a:rPr>
                        <a:t> by </a:t>
                      </a:r>
                      <a:r>
                        <a:rPr lang="en" strike="noStrike" dirty="0" smtClean="0">
                          <a:solidFill>
                            <a:schemeClr val="bg2"/>
                          </a:solidFill>
                        </a:rPr>
                        <a:t>a competent member of the </a:t>
                      </a:r>
                      <a:r>
                        <a:rPr lang="hu-HU" strike="noStrike" dirty="0" smtClean="0">
                          <a:solidFill>
                            <a:schemeClr val="bg2"/>
                          </a:solidFill>
                        </a:rPr>
                        <a:t>UDHC</a:t>
                      </a:r>
                      <a:r>
                        <a:rPr lang="hu-HU" strike="noStrike" baseline="0" dirty="0" smtClean="0">
                          <a:solidFill>
                            <a:schemeClr val="bg2"/>
                          </a:solidFill>
                        </a:rPr>
                        <a:t> (</a:t>
                      </a:r>
                      <a:r>
                        <a:rPr lang="hu-HU" strike="noStrike" baseline="0" dirty="0" err="1" smtClean="0">
                          <a:solidFill>
                            <a:schemeClr val="bg2"/>
                          </a:solidFill>
                        </a:rPr>
                        <a:t>proposer</a:t>
                      </a:r>
                      <a:r>
                        <a:rPr lang="hu-HU" strike="noStrike" baseline="0" dirty="0" smtClean="0">
                          <a:solidFill>
                            <a:schemeClr val="bg2"/>
                          </a:solidFill>
                        </a:rPr>
                        <a:t>)</a:t>
                      </a:r>
                      <a:r>
                        <a:rPr lang="en" dirty="0" smtClean="0">
                          <a:solidFill>
                            <a:schemeClr val="bg2"/>
                          </a:solidFill>
                        </a:rPr>
                        <a:t>, and then</a:t>
                      </a:r>
                      <a:r>
                        <a:rPr lang="en" baseline="0" dirty="0" smtClean="0">
                          <a:solidFill>
                            <a:schemeClr val="bg2"/>
                          </a:solidFill>
                        </a:rPr>
                        <a:t> </a:t>
                      </a:r>
                      <a:r>
                        <a:rPr lang="en" dirty="0" smtClean="0">
                          <a:solidFill>
                            <a:schemeClr val="bg2"/>
                          </a:solidFill>
                        </a:rPr>
                        <a:t>submission </a:t>
                      </a:r>
                      <a:r>
                        <a:rPr lang="hu-HU" baseline="0" dirty="0" err="1" smtClean="0">
                          <a:solidFill>
                            <a:schemeClr val="bg2"/>
                          </a:solidFill>
                        </a:rPr>
                        <a:t>to</a:t>
                      </a:r>
                      <a:r>
                        <a:rPr lang="en" baseline="0" dirty="0" smtClean="0">
                          <a:solidFill>
                            <a:schemeClr val="bg2"/>
                          </a:solidFill>
                        </a:rPr>
                        <a:t> the </a:t>
                      </a:r>
                      <a:r>
                        <a:rPr lang="hu-HU" baseline="0" dirty="0" smtClean="0">
                          <a:solidFill>
                            <a:schemeClr val="bg2"/>
                          </a:solidFill>
                        </a:rPr>
                        <a:t>UDHC</a:t>
                      </a:r>
                      <a:r>
                        <a:rPr lang="en" baseline="0" dirty="0" smtClean="0">
                          <a:solidFill>
                            <a:schemeClr val="bg2"/>
                          </a:solidFill>
                        </a:rPr>
                        <a:t> </a:t>
                      </a:r>
                      <a:r>
                        <a:rPr lang="en" dirty="0" smtClean="0">
                          <a:solidFill>
                            <a:schemeClr val="bg2"/>
                          </a:solidFill>
                        </a:rPr>
                        <a:t>(proposal </a:t>
                      </a:r>
                      <a:r>
                        <a:rPr lang="en" baseline="0" dirty="0" smtClean="0">
                          <a:solidFill>
                            <a:schemeClr val="bg2"/>
                          </a:solidFill>
                        </a:rPr>
                        <a:t>for official reviewers and the composition of the </a:t>
                      </a:r>
                      <a:r>
                        <a:rPr lang="hu-HU" baseline="0" dirty="0" err="1" smtClean="0">
                          <a:solidFill>
                            <a:schemeClr val="bg2"/>
                          </a:solidFill>
                        </a:rPr>
                        <a:t>evaluation</a:t>
                      </a:r>
                      <a:r>
                        <a:rPr lang="en" baseline="0" dirty="0" smtClean="0">
                          <a:solidFill>
                            <a:schemeClr val="bg2"/>
                          </a:solidFill>
                        </a:rPr>
                        <a:t> committee</a:t>
                      </a:r>
                      <a:r>
                        <a:rPr lang="en" dirty="0" smtClean="0">
                          <a:solidFill>
                            <a:schemeClr val="bg2"/>
                          </a:solidFill>
                        </a:rPr>
                        <a:t>)</a:t>
                      </a:r>
                    </a:p>
                  </a:txBody>
                  <a:tcPr>
                    <a:solidFill>
                      <a:srgbClr val="0070C0"/>
                    </a:solidFill>
                  </a:tcPr>
                </a:tc>
                <a:extLst>
                  <a:ext uri="{0D108BD9-81ED-4DB2-BD59-A6C34878D82A}">
                    <a16:rowId xmlns:a16="http://schemas.microsoft.com/office/drawing/2014/main" val="2127294988"/>
                  </a:ext>
                </a:extLst>
              </a:tr>
              <a:tr h="46010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solidFill>
                            <a:schemeClr val="bg1"/>
                          </a:solidFill>
                        </a:rPr>
                        <a:t>Assessment of the applicant’s personal qualities</a:t>
                      </a:r>
                      <a:r>
                        <a:rPr lang="hu-HU" dirty="0" smtClean="0">
                          <a:solidFill>
                            <a:schemeClr val="bg1"/>
                          </a:solidFill>
                        </a:rPr>
                        <a:t>,</a:t>
                      </a:r>
                      <a:r>
                        <a:rPr lang="en" dirty="0" smtClean="0">
                          <a:solidFill>
                            <a:schemeClr val="bg2"/>
                          </a:solidFill>
                        </a:rPr>
                        <a:t> </a:t>
                      </a:r>
                      <a:r>
                        <a:rPr lang="en-US" noProof="0" dirty="0" smtClean="0">
                          <a:solidFill>
                            <a:schemeClr val="bg2"/>
                          </a:solidFill>
                        </a:rPr>
                        <a:t>assessment</a:t>
                      </a:r>
                      <a:r>
                        <a:rPr lang="hu-HU" dirty="0" smtClean="0">
                          <a:solidFill>
                            <a:schemeClr val="bg2"/>
                          </a:solidFill>
                        </a:rPr>
                        <a:t> of the</a:t>
                      </a:r>
                      <a:r>
                        <a:rPr lang="hu-HU" baseline="0" dirty="0" smtClean="0">
                          <a:solidFill>
                            <a:schemeClr val="bg2"/>
                          </a:solidFill>
                        </a:rPr>
                        <a:t> </a:t>
                      </a:r>
                      <a:r>
                        <a:rPr lang="en" dirty="0" smtClean="0">
                          <a:solidFill>
                            <a:schemeClr val="bg2"/>
                          </a:solidFill>
                        </a:rPr>
                        <a:t>Evaluation </a:t>
                      </a:r>
                      <a:r>
                        <a:rPr lang="hu-HU" dirty="0" smtClean="0">
                          <a:solidFill>
                            <a:schemeClr val="bg2"/>
                          </a:solidFill>
                        </a:rPr>
                        <a:t>Committee</a:t>
                      </a:r>
                      <a:endParaRPr lang="hu-HU" dirty="0">
                        <a:solidFill>
                          <a:schemeClr val="bg2"/>
                        </a:solidFill>
                      </a:endParaRPr>
                    </a:p>
                  </a:txBody>
                  <a:tcPr>
                    <a:solidFill>
                      <a:srgbClr val="0070C0"/>
                    </a:solidFill>
                  </a:tcPr>
                </a:tc>
                <a:extLst>
                  <a:ext uri="{0D108BD9-81ED-4DB2-BD59-A6C34878D82A}">
                    <a16:rowId xmlns:a16="http://schemas.microsoft.com/office/drawing/2014/main" val="3169685724"/>
                  </a:ext>
                </a:extLst>
              </a:tr>
              <a:tr h="460106">
                <a:tc>
                  <a:txBody>
                    <a:bodyPr/>
                    <a:lstStyle/>
                    <a:p>
                      <a:r>
                        <a:rPr lang="hu-HU" dirty="0" smtClean="0">
                          <a:solidFill>
                            <a:schemeClr val="bg2"/>
                          </a:solidFill>
                        </a:rPr>
                        <a:t>Opening </a:t>
                      </a:r>
                      <a:r>
                        <a:rPr lang="en" dirty="0" smtClean="0">
                          <a:solidFill>
                            <a:schemeClr val="bg2"/>
                          </a:solidFill>
                        </a:rPr>
                        <a:t>the public part of the habilitation procedure</a:t>
                      </a:r>
                      <a:endParaRPr lang="hu-HU" dirty="0">
                        <a:solidFill>
                          <a:schemeClr val="bg2"/>
                        </a:solidFill>
                      </a:endParaRPr>
                    </a:p>
                  </a:txBody>
                  <a:tcPr>
                    <a:solidFill>
                      <a:srgbClr val="0070C0"/>
                    </a:solidFill>
                  </a:tcPr>
                </a:tc>
                <a:extLst>
                  <a:ext uri="{0D108BD9-81ED-4DB2-BD59-A6C34878D82A}">
                    <a16:rowId xmlns:a16="http://schemas.microsoft.com/office/drawing/2014/main" val="2979371328"/>
                  </a:ext>
                </a:extLst>
              </a:tr>
              <a:tr h="460106">
                <a:tc>
                  <a:txBody>
                    <a:bodyPr/>
                    <a:lstStyle/>
                    <a:p>
                      <a:r>
                        <a:rPr lang="en" dirty="0" smtClean="0">
                          <a:solidFill>
                            <a:schemeClr val="bg2"/>
                          </a:solidFill>
                        </a:rPr>
                        <a:t>Habilitation public presentation and professional discussion</a:t>
                      </a:r>
                      <a:endParaRPr lang="hu-HU" dirty="0">
                        <a:solidFill>
                          <a:schemeClr val="bg2"/>
                        </a:solidFill>
                      </a:endParaRPr>
                    </a:p>
                  </a:txBody>
                  <a:tcPr>
                    <a:solidFill>
                      <a:schemeClr val="accent5">
                        <a:lumMod val="75000"/>
                      </a:schemeClr>
                    </a:solidFill>
                  </a:tcPr>
                </a:tc>
                <a:extLst>
                  <a:ext uri="{0D108BD9-81ED-4DB2-BD59-A6C34878D82A}">
                    <a16:rowId xmlns:a16="http://schemas.microsoft.com/office/drawing/2014/main" val="4285710725"/>
                  </a:ext>
                </a:extLst>
              </a:tr>
              <a:tr h="460106">
                <a:tc>
                  <a:txBody>
                    <a:bodyPr/>
                    <a:lstStyle/>
                    <a:p>
                      <a:r>
                        <a:rPr lang="hu-HU" dirty="0" smtClean="0">
                          <a:solidFill>
                            <a:schemeClr val="bg2"/>
                          </a:solidFill>
                        </a:rPr>
                        <a:t>A</a:t>
                      </a:r>
                      <a:r>
                        <a:rPr lang="en-US" dirty="0" smtClean="0">
                          <a:solidFill>
                            <a:schemeClr val="bg2"/>
                          </a:solidFill>
                        </a:rPr>
                        <a:t>warding the habilitated doctor title</a:t>
                      </a:r>
                    </a:p>
                  </a:txBody>
                  <a:tcPr>
                    <a:solidFill>
                      <a:srgbClr val="0070C0"/>
                    </a:solidFill>
                  </a:tcPr>
                </a:tc>
                <a:extLst>
                  <a:ext uri="{0D108BD9-81ED-4DB2-BD59-A6C34878D82A}">
                    <a16:rowId xmlns:a16="http://schemas.microsoft.com/office/drawing/2014/main" val="2515007586"/>
                  </a:ext>
                </a:extLst>
              </a:tr>
              <a:tr h="460106">
                <a:tc>
                  <a:txBody>
                    <a:bodyPr/>
                    <a:lstStyle/>
                    <a:p>
                      <a:r>
                        <a:rPr lang="en" dirty="0" smtClean="0">
                          <a:solidFill>
                            <a:schemeClr val="bg1"/>
                          </a:solidFill>
                        </a:rPr>
                        <a:t>Receiving </a:t>
                      </a:r>
                      <a:r>
                        <a:rPr lang="hu-HU" baseline="0" dirty="0" err="1" smtClean="0">
                          <a:solidFill>
                            <a:schemeClr val="bg1"/>
                          </a:solidFill>
                        </a:rPr>
                        <a:t>habilitated</a:t>
                      </a:r>
                      <a:r>
                        <a:rPr lang="hu-HU" baseline="0" dirty="0" smtClean="0">
                          <a:solidFill>
                            <a:schemeClr val="bg1"/>
                          </a:solidFill>
                        </a:rPr>
                        <a:t> </a:t>
                      </a:r>
                      <a:r>
                        <a:rPr lang="hu-HU" baseline="0" dirty="0" err="1" smtClean="0">
                          <a:solidFill>
                            <a:schemeClr val="bg1"/>
                          </a:solidFill>
                        </a:rPr>
                        <a:t>doctor</a:t>
                      </a:r>
                      <a:r>
                        <a:rPr lang="hu-HU" baseline="0" dirty="0" smtClean="0">
                          <a:solidFill>
                            <a:schemeClr val="bg1"/>
                          </a:solidFill>
                        </a:rPr>
                        <a:t> </a:t>
                      </a:r>
                      <a:r>
                        <a:rPr lang="hu-HU" dirty="0" err="1" smtClean="0">
                          <a:solidFill>
                            <a:schemeClr val="bg1"/>
                          </a:solidFill>
                        </a:rPr>
                        <a:t>certificate</a:t>
                      </a:r>
                      <a:endParaRPr lang="hu-HU" dirty="0">
                        <a:solidFill>
                          <a:schemeClr val="bg1"/>
                        </a:solidFill>
                      </a:endParaRPr>
                    </a:p>
                  </a:txBody>
                  <a:tcPr>
                    <a:solidFill>
                      <a:schemeClr val="accent6">
                        <a:lumMod val="75000"/>
                      </a:schemeClr>
                    </a:solidFill>
                  </a:tcPr>
                </a:tc>
                <a:extLst>
                  <a:ext uri="{0D108BD9-81ED-4DB2-BD59-A6C34878D82A}">
                    <a16:rowId xmlns:a16="http://schemas.microsoft.com/office/drawing/2014/main" val="2608511467"/>
                  </a:ext>
                </a:extLst>
              </a:tr>
            </a:tbl>
          </a:graphicData>
        </a:graphic>
      </p:graphicFrame>
      <p:graphicFrame>
        <p:nvGraphicFramePr>
          <p:cNvPr id="2" name="Táblázat 1"/>
          <p:cNvGraphicFramePr>
            <a:graphicFrameLocks noGrp="1"/>
          </p:cNvGraphicFramePr>
          <p:nvPr>
            <p:extLst>
              <p:ext uri="{D42A27DB-BD31-4B8C-83A1-F6EECF244321}">
                <p14:modId xmlns:p14="http://schemas.microsoft.com/office/powerpoint/2010/main" val="3287118157"/>
              </p:ext>
            </p:extLst>
          </p:nvPr>
        </p:nvGraphicFramePr>
        <p:xfrm>
          <a:off x="3596274" y="234488"/>
          <a:ext cx="4533573" cy="1860923"/>
        </p:xfrm>
        <a:graphic>
          <a:graphicData uri="http://schemas.openxmlformats.org/drawingml/2006/table">
            <a:tbl>
              <a:tblPr firstRow="1" bandRow="1">
                <a:tableStyleId>{5C22544A-7EE6-4342-B048-85BDC9FD1C3A}</a:tableStyleId>
              </a:tblPr>
              <a:tblGrid>
                <a:gridCol w="1133393">
                  <a:extLst>
                    <a:ext uri="{9D8B030D-6E8A-4147-A177-3AD203B41FA5}">
                      <a16:colId xmlns:a16="http://schemas.microsoft.com/office/drawing/2014/main" val="3066256614"/>
                    </a:ext>
                  </a:extLst>
                </a:gridCol>
                <a:gridCol w="3400180">
                  <a:extLst>
                    <a:ext uri="{9D8B030D-6E8A-4147-A177-3AD203B41FA5}">
                      <a16:colId xmlns:a16="http://schemas.microsoft.com/office/drawing/2014/main" val="1754057735"/>
                    </a:ext>
                  </a:extLst>
                </a:gridCol>
              </a:tblGrid>
              <a:tr h="354624">
                <a:tc>
                  <a:txBody>
                    <a:bodyPr/>
                    <a:lstStyle/>
                    <a:p>
                      <a:endParaRPr lang="hu-HU" dirty="0"/>
                    </a:p>
                  </a:txBody>
                  <a:tcPr>
                    <a:solidFill>
                      <a:schemeClr val="accent2">
                        <a:lumMod val="75000"/>
                      </a:schemeClr>
                    </a:solidFill>
                  </a:tcPr>
                </a:tc>
                <a:tc>
                  <a:txBody>
                    <a:bodyPr/>
                    <a:lstStyle/>
                    <a:p>
                      <a:r>
                        <a:rPr lang="en" sz="1800" b="0" kern="1200" dirty="0" smtClean="0">
                          <a:solidFill>
                            <a:schemeClr val="dk1"/>
                          </a:solidFill>
                          <a:latin typeface="+mn-lt"/>
                          <a:ea typeface="+mn-ea"/>
                          <a:cs typeface="+mn-cs"/>
                        </a:rPr>
                        <a:t>Before submission</a:t>
                      </a:r>
                      <a:endParaRPr lang="hu-HU" sz="1800" b="0" kern="1200" dirty="0">
                        <a:solidFill>
                          <a:schemeClr val="dk1"/>
                        </a:solidFill>
                        <a:latin typeface="+mn-lt"/>
                        <a:ea typeface="+mn-ea"/>
                        <a:cs typeface="+mn-cs"/>
                      </a:endParaRPr>
                    </a:p>
                  </a:txBody>
                  <a:tcPr>
                    <a:noFill/>
                  </a:tcPr>
                </a:tc>
                <a:extLst>
                  <a:ext uri="{0D108BD9-81ED-4DB2-BD59-A6C34878D82A}">
                    <a16:rowId xmlns:a16="http://schemas.microsoft.com/office/drawing/2014/main" val="865143152"/>
                  </a:ext>
                </a:extLst>
              </a:tr>
              <a:tr h="354624">
                <a:tc>
                  <a:txBody>
                    <a:bodyPr/>
                    <a:lstStyle/>
                    <a:p>
                      <a:endParaRPr lang="hu-HU" dirty="0"/>
                    </a:p>
                  </a:txBody>
                  <a:tcPr>
                    <a:solidFill>
                      <a:schemeClr val="accent5">
                        <a:lumMod val="75000"/>
                      </a:schemeClr>
                    </a:solidFill>
                  </a:tcPr>
                </a:tc>
                <a:tc>
                  <a:txBody>
                    <a:bodyPr/>
                    <a:lstStyle/>
                    <a:p>
                      <a:r>
                        <a:rPr lang="en" dirty="0" smtClean="0"/>
                        <a:t>Related to applicant</a:t>
                      </a:r>
                      <a:endParaRPr lang="hu-HU" dirty="0"/>
                    </a:p>
                  </a:txBody>
                  <a:tcPr/>
                </a:tc>
                <a:extLst>
                  <a:ext uri="{0D108BD9-81ED-4DB2-BD59-A6C34878D82A}">
                    <a16:rowId xmlns:a16="http://schemas.microsoft.com/office/drawing/2014/main" val="426788207"/>
                  </a:ext>
                </a:extLst>
              </a:tr>
              <a:tr h="620592">
                <a:tc>
                  <a:txBody>
                    <a:bodyPr/>
                    <a:lstStyle/>
                    <a:p>
                      <a:endParaRPr lang="hu-HU" dirty="0"/>
                    </a:p>
                  </a:txBody>
                  <a:tcPr>
                    <a:solidFill>
                      <a:srgbClr val="0070C0"/>
                    </a:solidFill>
                  </a:tcPr>
                </a:tc>
                <a:tc>
                  <a:txBody>
                    <a:bodyPr/>
                    <a:lstStyle/>
                    <a:p>
                      <a:r>
                        <a:rPr lang="en" dirty="0" smtClean="0"/>
                        <a:t>Associated with </a:t>
                      </a:r>
                      <a:r>
                        <a:rPr lang="hu-HU" dirty="0" err="1" smtClean="0"/>
                        <a:t>university</a:t>
                      </a:r>
                      <a:r>
                        <a:rPr lang="hu-HU" dirty="0" smtClean="0"/>
                        <a:t> </a:t>
                      </a:r>
                      <a:r>
                        <a:rPr lang="en" dirty="0" smtClean="0"/>
                        <a:t>bodies</a:t>
                      </a:r>
                      <a:endParaRPr lang="hu-HU" dirty="0"/>
                    </a:p>
                  </a:txBody>
                  <a:tcPr/>
                </a:tc>
                <a:extLst>
                  <a:ext uri="{0D108BD9-81ED-4DB2-BD59-A6C34878D82A}">
                    <a16:rowId xmlns:a16="http://schemas.microsoft.com/office/drawing/2014/main" val="4236622044"/>
                  </a:ext>
                </a:extLst>
              </a:tr>
              <a:tr h="489323">
                <a:tc>
                  <a:txBody>
                    <a:bodyPr/>
                    <a:lstStyle/>
                    <a:p>
                      <a:endParaRPr lang="hu-HU" dirty="0"/>
                    </a:p>
                  </a:txBody>
                  <a:tcPr>
                    <a:solidFill>
                      <a:schemeClr val="accent6">
                        <a:lumMod val="75000"/>
                      </a:schemeClr>
                    </a:solidFill>
                  </a:tcPr>
                </a:tc>
                <a:tc>
                  <a:txBody>
                    <a:bodyPr/>
                    <a:lstStyle/>
                    <a:p>
                      <a:r>
                        <a:rPr lang="en" baseline="0" dirty="0" smtClean="0"/>
                        <a:t>Receiving </a:t>
                      </a:r>
                      <a:r>
                        <a:rPr lang="hu-HU" baseline="0" dirty="0" err="1" smtClean="0"/>
                        <a:t>certificate</a:t>
                      </a:r>
                      <a:endParaRPr lang="hu-HU" dirty="0"/>
                    </a:p>
                  </a:txBody>
                  <a:tcPr/>
                </a:tc>
                <a:extLst>
                  <a:ext uri="{0D108BD9-81ED-4DB2-BD59-A6C34878D82A}">
                    <a16:rowId xmlns:a16="http://schemas.microsoft.com/office/drawing/2014/main" val="1871287926"/>
                  </a:ext>
                </a:extLst>
              </a:tr>
            </a:tbl>
          </a:graphicData>
        </a:graphic>
      </p:graphicFrame>
    </p:spTree>
    <p:extLst>
      <p:ext uri="{BB962C8B-B14F-4D97-AF65-F5344CB8AC3E}">
        <p14:creationId xmlns:p14="http://schemas.microsoft.com/office/powerpoint/2010/main" val="23334560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838200" y="500062"/>
            <a:ext cx="10515600" cy="1325563"/>
          </a:xfrm>
        </p:spPr>
        <p:txBody>
          <a:bodyPr>
            <a:normAutofit/>
          </a:bodyPr>
          <a:lstStyle/>
          <a:p>
            <a:r>
              <a:rPr lang="en" dirty="0"/>
              <a:t>Before submission </a:t>
            </a:r>
            <a:r>
              <a:rPr lang="en" dirty="0" smtClean="0"/>
              <a:t>- information</a:t>
            </a:r>
            <a:r>
              <a:rPr lang="hu-HU" dirty="0" smtClean="0"/>
              <a:t/>
            </a:r>
            <a:br>
              <a:rPr lang="hu-HU" dirty="0" smtClean="0"/>
            </a:br>
            <a:endParaRPr lang="hu-HU" dirty="0"/>
          </a:p>
        </p:txBody>
      </p:sp>
      <p:sp>
        <p:nvSpPr>
          <p:cNvPr id="3" name="Tartalom helye 2"/>
          <p:cNvSpPr>
            <a:spLocks noGrp="1"/>
          </p:cNvSpPr>
          <p:nvPr>
            <p:ph idx="1"/>
          </p:nvPr>
        </p:nvSpPr>
        <p:spPr>
          <a:xfrm>
            <a:off x="838200" y="1825625"/>
            <a:ext cx="10515600" cy="4751638"/>
          </a:xfrm>
        </p:spPr>
        <p:txBody>
          <a:bodyPr>
            <a:normAutofit/>
          </a:bodyPr>
          <a:lstStyle/>
          <a:p>
            <a:r>
              <a:rPr lang="hu-HU" sz="2000" dirty="0" smtClean="0"/>
              <a:t>LUPS</a:t>
            </a:r>
            <a:r>
              <a:rPr lang="en" sz="2000" dirty="0" smtClean="0"/>
              <a:t> website: </a:t>
            </a:r>
            <a:r>
              <a:rPr lang="en" sz="2000" dirty="0">
                <a:hlinkClick r:id="rId2"/>
              </a:rPr>
              <a:t>https://www.uni-nke.hu/tudomanyos-elet/habilitacio/a-habilitacio-alapjai/szabalyzatok</a:t>
            </a:r>
            <a:r>
              <a:rPr lang="en" sz="2000" dirty="0" smtClean="0"/>
              <a:t> </a:t>
            </a:r>
          </a:p>
          <a:p>
            <a:r>
              <a:rPr lang="en" sz="2000" dirty="0" smtClean="0"/>
              <a:t>Check the minimum habilitation requirements </a:t>
            </a:r>
            <a:r>
              <a:rPr lang="hu-HU" sz="2000" dirty="0" smtClean="0"/>
              <a:t>here:</a:t>
            </a:r>
          </a:p>
          <a:p>
            <a:r>
              <a:rPr lang="en" sz="2000" dirty="0" smtClean="0"/>
              <a:t>Applicants employ</a:t>
            </a:r>
            <a:r>
              <a:rPr lang="hu-HU" sz="2000" dirty="0" err="1" smtClean="0"/>
              <a:t>ed</a:t>
            </a:r>
            <a:r>
              <a:rPr lang="hu-HU" sz="2000" dirty="0" smtClean="0"/>
              <a:t> </a:t>
            </a:r>
            <a:r>
              <a:rPr lang="hu-HU" sz="2000" dirty="0" err="1" smtClean="0"/>
              <a:t>by</a:t>
            </a:r>
            <a:r>
              <a:rPr lang="hu-HU" sz="2000" dirty="0" smtClean="0"/>
              <a:t> </a:t>
            </a:r>
            <a:r>
              <a:rPr lang="en" sz="2000" dirty="0" smtClean="0"/>
              <a:t>the </a:t>
            </a:r>
            <a:r>
              <a:rPr lang="hu-HU" sz="2000" dirty="0" smtClean="0"/>
              <a:t>LUPS</a:t>
            </a:r>
            <a:r>
              <a:rPr lang="en" sz="2000" dirty="0" smtClean="0"/>
              <a:t> c</a:t>
            </a:r>
            <a:r>
              <a:rPr lang="hu-HU" sz="2000" dirty="0" err="1" smtClean="0"/>
              <a:t>ould</a:t>
            </a:r>
            <a:r>
              <a:rPr lang="en" sz="2000" dirty="0" smtClean="0"/>
              <a:t> apply to the Rector of the University to </a:t>
            </a:r>
            <a:r>
              <a:rPr lang="hu-HU" sz="2000" dirty="0" err="1" smtClean="0"/>
              <a:t>exempt</a:t>
            </a:r>
            <a:r>
              <a:rPr lang="en" sz="2000" dirty="0" smtClean="0"/>
              <a:t> the habilitation </a:t>
            </a:r>
            <a:r>
              <a:rPr lang="en" sz="2000" dirty="0" smtClean="0">
                <a:solidFill>
                  <a:schemeClr val="accent5"/>
                </a:solidFill>
                <a:hlinkClick r:id="rId3"/>
              </a:rPr>
              <a:t>procedure and application fee* .</a:t>
            </a:r>
          </a:p>
          <a:p>
            <a:pPr marL="0" indent="0">
              <a:buNone/>
            </a:pPr>
            <a:endParaRPr lang="hu-HU" sz="2000" u="sng" dirty="0" smtClean="0">
              <a:solidFill>
                <a:schemeClr val="accent5"/>
              </a:solidFill>
            </a:endParaRPr>
          </a:p>
          <a:p>
            <a:pPr marL="0" indent="0">
              <a:buNone/>
            </a:pPr>
            <a:r>
              <a:rPr lang="hu-HU" sz="2000" u="sng" dirty="0" err="1" smtClean="0"/>
              <a:t>Learn</a:t>
            </a:r>
            <a:r>
              <a:rPr lang="hu-HU" sz="2000" u="sng" dirty="0" smtClean="0"/>
              <a:t> more </a:t>
            </a:r>
            <a:r>
              <a:rPr lang="hu-HU" sz="2000" u="sng" dirty="0" err="1" smtClean="0"/>
              <a:t>at</a:t>
            </a:r>
            <a:r>
              <a:rPr lang="en" sz="2000" u="sng" dirty="0" smtClean="0"/>
              <a:t>:</a:t>
            </a:r>
          </a:p>
          <a:p>
            <a:pPr marL="0" indent="0">
              <a:buNone/>
            </a:pPr>
            <a:r>
              <a:rPr lang="en" sz="2000" dirty="0" smtClean="0"/>
              <a:t>Office of Academic Affairs: </a:t>
            </a:r>
            <a:r>
              <a:rPr lang="hu-HU" sz="2000" dirty="0" smtClean="0"/>
              <a:t>Mr. </a:t>
            </a:r>
            <a:r>
              <a:rPr lang="en" sz="2000" dirty="0" smtClean="0"/>
              <a:t>Simon Szilvási, habilitation procedure officer</a:t>
            </a:r>
          </a:p>
          <a:p>
            <a:pPr marL="0" indent="0">
              <a:buNone/>
            </a:pPr>
            <a:r>
              <a:rPr lang="en" sz="2000" i="1" dirty="0" smtClean="0"/>
              <a:t>Tel: </a:t>
            </a:r>
            <a:r>
              <a:rPr lang="hu-HU" sz="2000" i="1" dirty="0" smtClean="0"/>
              <a:t>+36</a:t>
            </a:r>
            <a:r>
              <a:rPr lang="en" sz="2000" i="1" dirty="0" smtClean="0"/>
              <a:t> 1 432 9000 extension 20428, email: </a:t>
            </a:r>
            <a:r>
              <a:rPr lang="en" sz="2000" i="1" dirty="0" smtClean="0">
                <a:hlinkClick r:id="rId4"/>
              </a:rPr>
              <a:t>szilvasi.simon2@uni-nke.hu</a:t>
            </a:r>
            <a:endParaRPr lang="hu-HU" sz="2000" i="1" dirty="0" smtClean="0"/>
          </a:p>
          <a:p>
            <a:pPr marL="0" indent="0">
              <a:buNone/>
            </a:pPr>
            <a:endParaRPr lang="hu-HU" sz="2000" i="1" dirty="0"/>
          </a:p>
          <a:p>
            <a:pPr marL="0" indent="0">
              <a:buNone/>
            </a:pPr>
            <a:endParaRPr lang="hu-HU" sz="1000" i="1" dirty="0" smtClean="0"/>
          </a:p>
          <a:p>
            <a:pPr marL="0" indent="0">
              <a:buNone/>
            </a:pPr>
            <a:r>
              <a:rPr lang="en" sz="1000" i="1" dirty="0" smtClean="0"/>
              <a:t>* </a:t>
            </a:r>
            <a:r>
              <a:rPr lang="en" sz="1000" dirty="0" smtClean="0"/>
              <a:t>Established by 35/2019.</a:t>
            </a:r>
            <a:r>
              <a:rPr lang="hu-HU" sz="1000" dirty="0" smtClean="0"/>
              <a:t> </a:t>
            </a:r>
            <a:r>
              <a:rPr lang="en" sz="1000" dirty="0" smtClean="0"/>
              <a:t>rector's </a:t>
            </a:r>
            <a:r>
              <a:rPr lang="en" sz="1000" dirty="0"/>
              <a:t>instruction</a:t>
            </a:r>
            <a:endParaRPr lang="hu-HU" sz="1000" i="1" dirty="0" smtClean="0"/>
          </a:p>
        </p:txBody>
      </p:sp>
    </p:spTree>
    <p:extLst>
      <p:ext uri="{BB962C8B-B14F-4D97-AF65-F5344CB8AC3E}">
        <p14:creationId xmlns:p14="http://schemas.microsoft.com/office/powerpoint/2010/main" val="197572862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en" dirty="0"/>
              <a:t>Submission of application</a:t>
            </a:r>
          </a:p>
        </p:txBody>
      </p:sp>
      <p:sp>
        <p:nvSpPr>
          <p:cNvPr id="3" name="Tartalom helye 2"/>
          <p:cNvSpPr>
            <a:spLocks noGrp="1"/>
          </p:cNvSpPr>
          <p:nvPr>
            <p:ph idx="1"/>
          </p:nvPr>
        </p:nvSpPr>
        <p:spPr>
          <a:xfrm>
            <a:off x="1005840" y="1690688"/>
            <a:ext cx="10347960" cy="4486275"/>
          </a:xfrm>
        </p:spPr>
        <p:txBody>
          <a:bodyPr>
            <a:normAutofit/>
          </a:bodyPr>
          <a:lstStyle/>
          <a:p>
            <a:pPr marL="0" indent="0" algn="just">
              <a:buNone/>
            </a:pPr>
            <a:r>
              <a:rPr lang="hu-HU" sz="2000" dirty="0" smtClean="0"/>
              <a:t>  </a:t>
            </a:r>
            <a:r>
              <a:rPr lang="hu-HU" sz="2000" u="sng" dirty="0" err="1" smtClean="0"/>
              <a:t>Article</a:t>
            </a:r>
            <a:r>
              <a:rPr lang="en" sz="2000" u="sng" dirty="0" smtClean="0"/>
              <a:t> 69 </a:t>
            </a:r>
            <a:r>
              <a:rPr lang="hu-HU" sz="2000" u="sng" dirty="0" smtClean="0"/>
              <a:t>of UDHC</a:t>
            </a:r>
            <a:r>
              <a:rPr lang="en" sz="2000" u="sng" dirty="0" smtClean="0"/>
              <a:t>:</a:t>
            </a:r>
            <a:endParaRPr lang="hu-HU" sz="2000" u="sng" strike="sngStrike" dirty="0" smtClean="0"/>
          </a:p>
          <a:p>
            <a:pPr algn="just"/>
            <a:endParaRPr lang="hu-HU" sz="2000" dirty="0"/>
          </a:p>
          <a:p>
            <a:pPr algn="just"/>
            <a:r>
              <a:rPr lang="hu-HU" sz="2000" dirty="0" err="1" smtClean="0"/>
              <a:t>Sending</a:t>
            </a:r>
            <a:r>
              <a:rPr lang="hu-HU" sz="2000" dirty="0" smtClean="0"/>
              <a:t> the </a:t>
            </a:r>
            <a:r>
              <a:rPr lang="hu-HU" sz="2000" dirty="0" err="1" smtClean="0"/>
              <a:t>application</a:t>
            </a:r>
            <a:r>
              <a:rPr lang="hu-HU" sz="2000" dirty="0" smtClean="0"/>
              <a:t> </a:t>
            </a:r>
            <a:r>
              <a:rPr lang="en" sz="2000" i="1" dirty="0" smtClean="0"/>
              <a:t>based on the habilitation guide</a:t>
            </a:r>
            <a:r>
              <a:rPr lang="hu-HU" sz="2000" i="1" dirty="0" smtClean="0"/>
              <a:t> </a:t>
            </a:r>
            <a:r>
              <a:rPr lang="hu-HU" sz="2000" i="1" dirty="0" err="1" smtClean="0"/>
              <a:t>structure</a:t>
            </a:r>
            <a:r>
              <a:rPr lang="en" sz="2000" i="1" dirty="0" smtClean="0"/>
              <a:t> </a:t>
            </a:r>
            <a:r>
              <a:rPr lang="en" sz="2000" dirty="0" smtClean="0"/>
              <a:t>–</a:t>
            </a:r>
            <a:r>
              <a:rPr lang="hu-HU" sz="2000" dirty="0" smtClean="0"/>
              <a:t> </a:t>
            </a:r>
            <a:r>
              <a:rPr lang="en" sz="2000" dirty="0" smtClean="0"/>
              <a:t>to </a:t>
            </a:r>
            <a:r>
              <a:rPr lang="en" sz="2000" dirty="0" smtClean="0">
                <a:hlinkClick r:id="rId2"/>
              </a:rPr>
              <a:t>szilvasi.simon2@uni-nke.hu ;</a:t>
            </a:r>
          </a:p>
          <a:p>
            <a:pPr algn="just"/>
            <a:r>
              <a:rPr lang="hu-HU" sz="2000" dirty="0" err="1" smtClean="0"/>
              <a:t>after</a:t>
            </a:r>
            <a:r>
              <a:rPr lang="en" sz="2000" dirty="0" smtClean="0"/>
              <a:t> </a:t>
            </a:r>
            <a:r>
              <a:rPr lang="hu-HU" sz="2000" dirty="0" err="1" smtClean="0"/>
              <a:t>submission</a:t>
            </a:r>
            <a:r>
              <a:rPr lang="hu-HU" sz="2000" dirty="0" smtClean="0"/>
              <a:t> and </a:t>
            </a:r>
            <a:r>
              <a:rPr lang="hu-HU" sz="2000" dirty="0" err="1" smtClean="0"/>
              <a:t>conformation</a:t>
            </a:r>
            <a:r>
              <a:rPr lang="en" sz="2000" dirty="0" smtClean="0"/>
              <a:t>, submission of </a:t>
            </a:r>
            <a:r>
              <a:rPr lang="en" sz="2000" b="1" dirty="0" smtClean="0"/>
              <a:t>1 </a:t>
            </a:r>
            <a:r>
              <a:rPr lang="hu-HU" sz="2000" b="1" dirty="0" err="1" smtClean="0"/>
              <a:t>copy</a:t>
            </a:r>
            <a:r>
              <a:rPr lang="hu-HU" sz="2000" b="1" dirty="0" smtClean="0"/>
              <a:t> of </a:t>
            </a:r>
            <a:r>
              <a:rPr lang="en" sz="2000" b="1" dirty="0" smtClean="0"/>
              <a:t>printed, spiral-bound application document</a:t>
            </a:r>
            <a:r>
              <a:rPr lang="en" sz="2000" dirty="0" smtClean="0"/>
              <a:t> </a:t>
            </a:r>
            <a:r>
              <a:rPr lang="hu-HU" sz="2000" dirty="0" err="1" smtClean="0"/>
              <a:t>to</a:t>
            </a:r>
            <a:r>
              <a:rPr lang="hu-HU" sz="2000" dirty="0" smtClean="0"/>
              <a:t> </a:t>
            </a:r>
            <a:r>
              <a:rPr lang="en" sz="2000" dirty="0" smtClean="0"/>
              <a:t>(</a:t>
            </a:r>
            <a:r>
              <a:rPr lang="hu-HU" sz="2000" dirty="0" smtClean="0"/>
              <a:t>LUPS, </a:t>
            </a:r>
            <a:r>
              <a:rPr lang="en" sz="2000" dirty="0" smtClean="0"/>
              <a:t>Ludovika </a:t>
            </a:r>
            <a:r>
              <a:rPr lang="en" sz="2000" dirty="0"/>
              <a:t>Main Building</a:t>
            </a:r>
            <a:r>
              <a:rPr lang="hu-HU" sz="2000" dirty="0"/>
              <a:t>, Budapest Ludovika </a:t>
            </a:r>
            <a:r>
              <a:rPr lang="hu-HU" sz="2000" dirty="0" err="1"/>
              <a:t>square</a:t>
            </a:r>
            <a:r>
              <a:rPr lang="hu-HU" sz="2000" dirty="0"/>
              <a:t> 2</a:t>
            </a:r>
            <a:r>
              <a:rPr lang="hu-HU" sz="2000" dirty="0" smtClean="0"/>
              <a:t>.</a:t>
            </a:r>
            <a:r>
              <a:rPr lang="en" sz="2000" dirty="0" smtClean="0"/>
              <a:t>, </a:t>
            </a:r>
            <a:r>
              <a:rPr lang="hu-HU" sz="2000" dirty="0" smtClean="0"/>
              <a:t>1st.</a:t>
            </a:r>
            <a:r>
              <a:rPr lang="en" sz="2000" dirty="0" smtClean="0"/>
              <a:t> floor</a:t>
            </a:r>
            <a:r>
              <a:rPr lang="en" sz="2000" dirty="0"/>
              <a:t>, office </a:t>
            </a:r>
            <a:r>
              <a:rPr lang="en" sz="2000" dirty="0" smtClean="0"/>
              <a:t>125</a:t>
            </a:r>
            <a:r>
              <a:rPr lang="hu-HU" sz="2000" dirty="0" smtClean="0"/>
              <a:t>.</a:t>
            </a:r>
            <a:r>
              <a:rPr lang="en" sz="2000" dirty="0" smtClean="0"/>
              <a:t>)</a:t>
            </a:r>
          </a:p>
          <a:p>
            <a:pPr algn="just"/>
            <a:r>
              <a:rPr lang="en" sz="2000" dirty="0" smtClean="0"/>
              <a:t>Signing </a:t>
            </a:r>
            <a:r>
              <a:rPr lang="hu-HU" sz="2000" dirty="0" smtClean="0"/>
              <a:t>the </a:t>
            </a:r>
            <a:r>
              <a:rPr lang="hu-HU" sz="2000" dirty="0" err="1" smtClean="0"/>
              <a:t>delivery</a:t>
            </a:r>
            <a:r>
              <a:rPr lang="hu-HU" sz="2000" dirty="0" smtClean="0"/>
              <a:t> receipt </a:t>
            </a:r>
            <a:r>
              <a:rPr lang="hu-HU" sz="2000" dirty="0" err="1" smtClean="0"/>
              <a:t>upon</a:t>
            </a:r>
            <a:r>
              <a:rPr lang="hu-HU" sz="2000" dirty="0" smtClean="0"/>
              <a:t> </a:t>
            </a:r>
            <a:r>
              <a:rPr lang="hu-HU" sz="2000" dirty="0" err="1" smtClean="0"/>
              <a:t>submission</a:t>
            </a:r>
            <a:r>
              <a:rPr lang="en" sz="2000" dirty="0" smtClean="0"/>
              <a:t>.</a:t>
            </a:r>
          </a:p>
          <a:p>
            <a:pPr marL="0" indent="0" algn="just">
              <a:buNone/>
            </a:pPr>
            <a:endParaRPr lang="hu-HU" sz="2000" dirty="0"/>
          </a:p>
        </p:txBody>
      </p:sp>
    </p:spTree>
    <p:extLst>
      <p:ext uri="{BB962C8B-B14F-4D97-AF65-F5344CB8AC3E}">
        <p14:creationId xmlns:p14="http://schemas.microsoft.com/office/powerpoint/2010/main" val="15727570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838200" y="177046"/>
            <a:ext cx="10551695" cy="2406315"/>
          </a:xfrm>
        </p:spPr>
        <p:txBody>
          <a:bodyPr>
            <a:normAutofit/>
          </a:bodyPr>
          <a:lstStyle/>
          <a:p>
            <a:r>
              <a:rPr lang="en" dirty="0"/>
              <a:t>Submission of the application </a:t>
            </a:r>
            <a:r>
              <a:rPr lang="hu-HU" dirty="0"/>
              <a:t/>
            </a:r>
            <a:br>
              <a:rPr lang="hu-HU" dirty="0"/>
            </a:br>
            <a:endParaRPr lang="hu-HU" dirty="0"/>
          </a:p>
        </p:txBody>
      </p:sp>
      <p:sp>
        <p:nvSpPr>
          <p:cNvPr id="3" name="Tartalom helye 2"/>
          <p:cNvSpPr>
            <a:spLocks noGrp="1"/>
          </p:cNvSpPr>
          <p:nvPr>
            <p:ph idx="1"/>
          </p:nvPr>
        </p:nvSpPr>
        <p:spPr/>
        <p:txBody>
          <a:bodyPr>
            <a:normAutofit/>
          </a:bodyPr>
          <a:lstStyle/>
          <a:p>
            <a:pPr marL="0" indent="0">
              <a:buNone/>
            </a:pPr>
            <a:r>
              <a:rPr lang="hu-HU" sz="2000" u="sng" dirty="0" err="1" smtClean="0"/>
              <a:t>Article</a:t>
            </a:r>
            <a:r>
              <a:rPr lang="hu-HU" sz="2000" u="sng" dirty="0" smtClean="0"/>
              <a:t> </a:t>
            </a:r>
            <a:r>
              <a:rPr lang="en" sz="2000" u="sng" dirty="0" smtClean="0"/>
              <a:t>70</a:t>
            </a:r>
            <a:r>
              <a:rPr lang="hu-HU" sz="2000" u="sng" dirty="0"/>
              <a:t> of the </a:t>
            </a:r>
            <a:r>
              <a:rPr lang="hu-HU" sz="2000" u="sng" dirty="0" smtClean="0"/>
              <a:t>UDHR:</a:t>
            </a:r>
          </a:p>
          <a:p>
            <a:pPr marL="0" indent="0">
              <a:buNone/>
            </a:pPr>
            <a:endParaRPr lang="hu-HU" sz="2000" dirty="0" smtClean="0"/>
          </a:p>
          <a:p>
            <a:r>
              <a:rPr lang="hu-HU" sz="2000" dirty="0" smtClean="0"/>
              <a:t>UDHC</a:t>
            </a:r>
            <a:r>
              <a:rPr lang="en" sz="2000" dirty="0" smtClean="0"/>
              <a:t> members:</a:t>
            </a:r>
          </a:p>
          <a:p>
            <a:pPr marL="0" indent="0">
              <a:buNone/>
            </a:pPr>
            <a:r>
              <a:rPr lang="en" sz="2000" dirty="0">
                <a:hlinkClick r:id="rId2"/>
              </a:rPr>
              <a:t>https://www.uni-nke.hu/tudomanyos-elet/egyetemi-doktori-es-habilitacios-tanacs/bemutatkozas</a:t>
            </a:r>
            <a:r>
              <a:rPr lang="en" sz="2000" dirty="0" smtClean="0">
                <a:hlinkClick r:id="rId2"/>
              </a:rPr>
              <a:t>​</a:t>
            </a:r>
            <a:endParaRPr lang="hu-HU" sz="2000" dirty="0" smtClean="0"/>
          </a:p>
          <a:p>
            <a:r>
              <a:rPr lang="en" sz="2000" dirty="0" smtClean="0"/>
              <a:t>The application is submitted by the EDHT</a:t>
            </a:r>
            <a:r>
              <a:rPr lang="en" sz="2000" dirty="0" smtClean="0">
                <a:solidFill>
                  <a:srgbClr val="FF0000"/>
                </a:solidFill>
              </a:rPr>
              <a:t> </a:t>
            </a:r>
            <a:r>
              <a:rPr lang="en" sz="2000" dirty="0" smtClean="0"/>
              <a:t>is presented to the board by a member competent in the field and the official reviewers and the Review Committee make a proposal</a:t>
            </a:r>
            <a:r>
              <a:rPr lang="en" sz="2000" dirty="0"/>
              <a:t> </a:t>
            </a:r>
            <a:r>
              <a:rPr lang="en" sz="2000" dirty="0" smtClean="0"/>
              <a:t>personnel composition (1st EDHT decision)</a:t>
            </a:r>
          </a:p>
          <a:p>
            <a:r>
              <a:rPr lang="en" sz="2000" dirty="0" smtClean="0"/>
              <a:t>After the decision of the EDHT, the habilitation procedure starts, TÜI invites the members of the committee to conduct the habilitation procedure.</a:t>
            </a:r>
            <a:endParaRPr lang="hu-HU" sz="2000" strike="sngStrike" dirty="0" smtClean="0"/>
          </a:p>
          <a:p>
            <a:endParaRPr lang="hu-HU" sz="2000" dirty="0"/>
          </a:p>
        </p:txBody>
      </p:sp>
    </p:spTree>
    <p:extLst>
      <p:ext uri="{BB962C8B-B14F-4D97-AF65-F5344CB8AC3E}">
        <p14:creationId xmlns:p14="http://schemas.microsoft.com/office/powerpoint/2010/main" val="23590131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617920" y="252562"/>
            <a:ext cx="10515600" cy="1144778"/>
          </a:xfrm>
        </p:spPr>
        <p:txBody>
          <a:bodyPr>
            <a:normAutofit/>
          </a:bodyPr>
          <a:lstStyle/>
          <a:p>
            <a:r>
              <a:rPr lang="en-US" sz="3200" dirty="0"/>
              <a:t>Assessment of the applicant’s personal qualities</a:t>
            </a:r>
          </a:p>
        </p:txBody>
      </p:sp>
      <p:sp>
        <p:nvSpPr>
          <p:cNvPr id="3" name="Tartalom helye 2"/>
          <p:cNvSpPr>
            <a:spLocks noGrp="1"/>
          </p:cNvSpPr>
          <p:nvPr>
            <p:ph idx="1"/>
          </p:nvPr>
        </p:nvSpPr>
        <p:spPr>
          <a:xfrm>
            <a:off x="617920" y="1397340"/>
            <a:ext cx="10716388" cy="5162947"/>
          </a:xfrm>
        </p:spPr>
        <p:txBody>
          <a:bodyPr>
            <a:normAutofit/>
          </a:bodyPr>
          <a:lstStyle/>
          <a:p>
            <a:pPr marL="0" indent="0" algn="just">
              <a:buNone/>
            </a:pPr>
            <a:r>
              <a:rPr lang="hu-HU" sz="1400" u="sng" dirty="0" err="1" smtClean="0"/>
              <a:t>Article</a:t>
            </a:r>
            <a:r>
              <a:rPr lang="en" sz="1400" u="sng" dirty="0" smtClean="0"/>
              <a:t> 71 of the </a:t>
            </a:r>
            <a:r>
              <a:rPr lang="hu-HU" sz="1400" u="sng" dirty="0" smtClean="0"/>
              <a:t>UDHC</a:t>
            </a:r>
            <a:r>
              <a:rPr lang="en" sz="1400" u="sng" dirty="0" smtClean="0"/>
              <a:t>:</a:t>
            </a:r>
          </a:p>
          <a:p>
            <a:pPr marL="0" indent="0" algn="just">
              <a:buNone/>
            </a:pPr>
            <a:r>
              <a:rPr lang="en" sz="1400" dirty="0" smtClean="0"/>
              <a:t>a </a:t>
            </a:r>
            <a:r>
              <a:rPr lang="en" sz="1400" dirty="0"/>
              <a:t>) all members of the Evaluation Committee shall study the </a:t>
            </a:r>
            <a:r>
              <a:rPr lang="en" sz="1400" dirty="0" smtClean="0"/>
              <a:t>entire </a:t>
            </a:r>
            <a:r>
              <a:rPr lang="en" sz="1400" dirty="0"/>
              <a:t>material of </a:t>
            </a:r>
            <a:r>
              <a:rPr lang="en" sz="1400" dirty="0" smtClean="0"/>
              <a:t>the habilitation application;</a:t>
            </a:r>
            <a:endParaRPr lang="en" sz="1400" dirty="0"/>
          </a:p>
          <a:p>
            <a:pPr marL="0" indent="0" algn="just">
              <a:buNone/>
            </a:pPr>
            <a:r>
              <a:rPr lang="en" sz="1400" dirty="0"/>
              <a:t>b) the two evaluators prepare a detailed evaluation of the application (the rejection proposal must be explained </a:t>
            </a:r>
            <a:r>
              <a:rPr lang="en" sz="1400" dirty="0" smtClean="0"/>
              <a:t>in detail);</a:t>
            </a:r>
            <a:endParaRPr lang="en" sz="1400" dirty="0"/>
          </a:p>
          <a:p>
            <a:pPr marL="0" indent="0" algn="just">
              <a:buNone/>
            </a:pPr>
            <a:r>
              <a:rPr lang="en" sz="1400" dirty="0"/>
              <a:t>c) if one of the reviews is negative, the </a:t>
            </a:r>
            <a:r>
              <a:rPr lang="hu-HU" sz="1400" dirty="0"/>
              <a:t>UDHC</a:t>
            </a:r>
            <a:r>
              <a:rPr lang="en" sz="1400" dirty="0" smtClean="0"/>
              <a:t> </a:t>
            </a:r>
            <a:r>
              <a:rPr lang="en" sz="1400" dirty="0"/>
              <a:t>will request a third </a:t>
            </a:r>
            <a:r>
              <a:rPr lang="en" sz="1400" dirty="0" smtClean="0"/>
              <a:t>reviewer.</a:t>
            </a:r>
            <a:endParaRPr lang="hu-HU" sz="1400" dirty="0"/>
          </a:p>
          <a:p>
            <a:pPr marL="0" indent="0" algn="just">
              <a:lnSpc>
                <a:spcPct val="150000"/>
              </a:lnSpc>
              <a:buNone/>
            </a:pPr>
            <a:r>
              <a:rPr lang="en" sz="1400" dirty="0" smtClean="0"/>
              <a:t>two </a:t>
            </a:r>
            <a:r>
              <a:rPr lang="en" sz="1400" dirty="0"/>
              <a:t>positive evaluations, </a:t>
            </a:r>
            <a:r>
              <a:rPr lang="en" sz="1400" b="1" dirty="0"/>
              <a:t>within 60 days </a:t>
            </a:r>
            <a:r>
              <a:rPr lang="en" sz="1400" dirty="0"/>
              <a:t>of </a:t>
            </a:r>
            <a:r>
              <a:rPr lang="en" sz="1400" dirty="0" smtClean="0"/>
              <a:t>the request, the Evaluation Committee </a:t>
            </a:r>
            <a:r>
              <a:rPr lang="en" sz="1400" dirty="0"/>
              <a:t>will evaluate the applicant's </a:t>
            </a:r>
            <a:r>
              <a:rPr lang="en" sz="1400" dirty="0" smtClean="0"/>
              <a:t>teaching </a:t>
            </a:r>
            <a:r>
              <a:rPr lang="en" sz="1400" dirty="0"/>
              <a:t>, scientific research, professional </a:t>
            </a:r>
            <a:r>
              <a:rPr lang="en" sz="1400" dirty="0" smtClean="0"/>
              <a:t>creative </a:t>
            </a:r>
            <a:r>
              <a:rPr lang="en" sz="1400" dirty="0"/>
              <a:t>and scientific-professional public life </a:t>
            </a:r>
            <a:r>
              <a:rPr lang="en" sz="1400" dirty="0" smtClean="0"/>
              <a:t>activities </a:t>
            </a:r>
            <a:r>
              <a:rPr lang="en" sz="1400" dirty="0"/>
              <a:t>and their consistency with the discipline of the habilitation at a evaluation committee meeting </a:t>
            </a:r>
            <a:r>
              <a:rPr lang="en" sz="1400" dirty="0" smtClean="0"/>
              <a:t>;</a:t>
            </a:r>
            <a:r>
              <a:rPr lang="en" sz="1400" dirty="0"/>
              <a:t> </a:t>
            </a:r>
            <a:r>
              <a:rPr lang="en" sz="1400" dirty="0" smtClean="0"/>
              <a:t>the </a:t>
            </a:r>
            <a:r>
              <a:rPr lang="en" sz="1400" dirty="0"/>
              <a:t>habilitation procedure </a:t>
            </a:r>
            <a:r>
              <a:rPr lang="en" sz="1400" dirty="0" smtClean="0"/>
              <a:t>can continue if the sum of </a:t>
            </a:r>
            <a:r>
              <a:rPr lang="en" sz="1400" dirty="0"/>
              <a:t>the points received reaches </a:t>
            </a:r>
            <a:r>
              <a:rPr lang="en" sz="1400" dirty="0" smtClean="0"/>
              <a:t>or </a:t>
            </a:r>
            <a:r>
              <a:rPr lang="en" sz="1400" b="1" dirty="0" smtClean="0"/>
              <a:t>exceeds </a:t>
            </a:r>
            <a:r>
              <a:rPr lang="en" sz="1400" b="1" dirty="0"/>
              <a:t>70% </a:t>
            </a:r>
            <a:r>
              <a:rPr lang="en" sz="1400" dirty="0"/>
              <a:t>of the </a:t>
            </a:r>
            <a:r>
              <a:rPr lang="en" sz="1400" dirty="0" err="1"/>
              <a:t>total points </a:t>
            </a:r>
            <a:r>
              <a:rPr lang="en" sz="1400" dirty="0"/>
              <a:t>that can be awarded </a:t>
            </a:r>
            <a:r>
              <a:rPr lang="en" sz="1400" dirty="0" smtClean="0"/>
              <a:t>.</a:t>
            </a:r>
            <a:endParaRPr lang="hu-HU" sz="1400" dirty="0"/>
          </a:p>
          <a:p>
            <a:pPr marL="0" indent="0" algn="just">
              <a:lnSpc>
                <a:spcPct val="150000"/>
              </a:lnSpc>
              <a:buNone/>
            </a:pPr>
            <a:r>
              <a:rPr lang="en" sz="1400" dirty="0" smtClean="0"/>
              <a:t>proposes </a:t>
            </a:r>
            <a:r>
              <a:rPr lang="en" sz="1400" dirty="0"/>
              <a:t>the topic of the habilitation presentation </a:t>
            </a:r>
            <a:r>
              <a:rPr lang="en" sz="1400" dirty="0" smtClean="0"/>
              <a:t>and </a:t>
            </a:r>
            <a:r>
              <a:rPr lang="en" sz="1400" dirty="0"/>
              <a:t>the public debate, selected from the topics provided by the applicant.</a:t>
            </a:r>
          </a:p>
          <a:p>
            <a:pPr marL="0" indent="0" algn="just">
              <a:lnSpc>
                <a:spcPct val="150000"/>
              </a:lnSpc>
              <a:buNone/>
            </a:pPr>
            <a:r>
              <a:rPr lang="en" sz="1400" dirty="0" smtClean="0"/>
              <a:t>The Evaluation Committee </a:t>
            </a:r>
            <a:r>
              <a:rPr lang="en" sz="1400" dirty="0"/>
              <a:t>must propose </a:t>
            </a:r>
            <a:r>
              <a:rPr lang="en" sz="1400" b="1" dirty="0"/>
              <a:t>the rejection of </a:t>
            </a:r>
            <a:r>
              <a:rPr lang="en" sz="1400" dirty="0"/>
              <a:t>the habilitation application </a:t>
            </a:r>
            <a:r>
              <a:rPr lang="en" sz="1400" dirty="0" smtClean="0"/>
              <a:t>if </a:t>
            </a:r>
            <a:r>
              <a:rPr lang="en" sz="1400" dirty="0"/>
              <a:t>there are two negative evaluations, or if the applicant does not meet the habilitation requirements </a:t>
            </a:r>
            <a:r>
              <a:rPr lang="en" sz="1400" dirty="0" smtClean="0"/>
              <a:t>based on the submitted documents, or if the applicant's </a:t>
            </a:r>
            <a:r>
              <a:rPr lang="hu-HU" sz="1400" dirty="0" err="1" smtClean="0"/>
              <a:t>academ</a:t>
            </a:r>
            <a:r>
              <a:rPr lang="en" sz="1400" dirty="0" smtClean="0"/>
              <a:t>ic activity </a:t>
            </a:r>
            <a:r>
              <a:rPr lang="en" sz="1400" dirty="0"/>
              <a:t>is not in line with the field of study indicated in the application. </a:t>
            </a:r>
            <a:r>
              <a:rPr lang="en" sz="1400" dirty="0" smtClean="0"/>
              <a:t>The </a:t>
            </a:r>
            <a:r>
              <a:rPr lang="hu-HU" sz="1400" dirty="0" smtClean="0"/>
              <a:t>Committee</a:t>
            </a:r>
            <a:r>
              <a:rPr lang="en" sz="1400" dirty="0" smtClean="0"/>
              <a:t> </a:t>
            </a:r>
            <a:r>
              <a:rPr lang="en" sz="1400" dirty="0"/>
              <a:t>must give detailed reasons for its rejection proposal in writing.</a:t>
            </a:r>
          </a:p>
          <a:p>
            <a:pPr marL="0" indent="0" algn="just">
              <a:buNone/>
            </a:pPr>
            <a:endParaRPr lang="hu-HU" sz="1400" dirty="0" smtClean="0"/>
          </a:p>
        </p:txBody>
      </p:sp>
    </p:spTree>
    <p:extLst>
      <p:ext uri="{BB962C8B-B14F-4D97-AF65-F5344CB8AC3E}">
        <p14:creationId xmlns:p14="http://schemas.microsoft.com/office/powerpoint/2010/main" val="393786771"/>
      </p:ext>
    </p:extLst>
  </p:cSld>
  <p:clrMapOvr>
    <a:masterClrMapping/>
  </p:clrMapOvr>
</p:sld>
</file>

<file path=ppt/theme/theme1.xml><?xml version="1.0" encoding="utf-8"?>
<a:theme xmlns:a="http://schemas.openxmlformats.org/drawingml/2006/main" name="Office-téma">
  <a:themeElements>
    <a:clrScheme name="1. egyéni séma">
      <a:dk1>
        <a:sysClr val="windowText" lastClr="000000"/>
      </a:dk1>
      <a:lt1>
        <a:sysClr val="window" lastClr="FFFFFF"/>
      </a:lt1>
      <a:dk2>
        <a:srgbClr val="C19A5E"/>
      </a:dk2>
      <a:lt2>
        <a:srgbClr val="F2F2F2"/>
      </a:lt2>
      <a:accent1>
        <a:srgbClr val="0C0C0C"/>
      </a:accent1>
      <a:accent2>
        <a:srgbClr val="F1C98B"/>
      </a:accent2>
      <a:accent3>
        <a:srgbClr val="9E8042"/>
      </a:accent3>
      <a:accent4>
        <a:srgbClr val="EEB563"/>
      </a:accent4>
      <a:accent5>
        <a:srgbClr val="D9332A"/>
      </a:accent5>
      <a:accent6>
        <a:srgbClr val="64AD80"/>
      </a:accent6>
      <a:hlink>
        <a:srgbClr val="0563C1"/>
      </a:hlink>
      <a:folHlink>
        <a:srgbClr val="954F72"/>
      </a:folHlink>
    </a:clrScheme>
    <a:fontScheme name="1. egyéni séma">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emutató1" id="{CDED76E5-98E3-4581-BEAF-820A155584A4}" vid="{4544E563-C049-42F6-824C-8BFA254D6E29}"/>
    </a:ext>
  </a:extLst>
</a:theme>
</file>

<file path=ppt/theme/theme2.xml><?xml version="1.0" encoding="utf-8"?>
<a:theme xmlns:a="http://schemas.openxmlformats.org/drawingml/2006/main" name="1_Office-téma">
  <a:themeElements>
    <a:clrScheme name="1. egyéni séma">
      <a:dk1>
        <a:sysClr val="windowText" lastClr="000000"/>
      </a:dk1>
      <a:lt1>
        <a:sysClr val="window" lastClr="FFFFFF"/>
      </a:lt1>
      <a:dk2>
        <a:srgbClr val="C19A5E"/>
      </a:dk2>
      <a:lt2>
        <a:srgbClr val="F2F2F2"/>
      </a:lt2>
      <a:accent1>
        <a:srgbClr val="0C0C0C"/>
      </a:accent1>
      <a:accent2>
        <a:srgbClr val="F1C98B"/>
      </a:accent2>
      <a:accent3>
        <a:srgbClr val="9E8042"/>
      </a:accent3>
      <a:accent4>
        <a:srgbClr val="EEB563"/>
      </a:accent4>
      <a:accent5>
        <a:srgbClr val="D9332A"/>
      </a:accent5>
      <a:accent6>
        <a:srgbClr val="64AD80"/>
      </a:accent6>
      <a:hlink>
        <a:srgbClr val="0563C1"/>
      </a:hlink>
      <a:folHlink>
        <a:srgbClr val="954F72"/>
      </a:folHlink>
    </a:clrScheme>
    <a:fontScheme name="1. egyéni séma">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NKE_prezentációs sablon_magyar" id="{831D2E55-ABA1-4B32-9489-10F8A0BA3D05}" vid="{3241A8A8-8EB7-4A50-8004-E15F0A5486AA}"/>
    </a:ext>
  </a:extLst>
</a:theme>
</file>

<file path=docProps/app.xml><?xml version="1.0" encoding="utf-8"?>
<Properties xmlns="http://schemas.openxmlformats.org/officeDocument/2006/extended-properties" xmlns:vt="http://schemas.openxmlformats.org/officeDocument/2006/docPropsVTypes">
  <Template>NKE_prezentációs sablon_magyar</Template>
  <TotalTime>2442</TotalTime>
  <Words>2039</Words>
  <Application>Microsoft Office PowerPoint</Application>
  <PresentationFormat>Szélesvásznú</PresentationFormat>
  <Paragraphs>114</Paragraphs>
  <Slides>14</Slides>
  <Notes>0</Notes>
  <HiddenSlides>0</HiddenSlides>
  <MMClips>0</MMClips>
  <ScaleCrop>false</ScaleCrop>
  <HeadingPairs>
    <vt:vector size="6" baseType="variant">
      <vt:variant>
        <vt:lpstr>Használt betűtípusok</vt:lpstr>
      </vt:variant>
      <vt:variant>
        <vt:i4>4</vt:i4>
      </vt:variant>
      <vt:variant>
        <vt:lpstr>Téma</vt:lpstr>
      </vt:variant>
      <vt:variant>
        <vt:i4>2</vt:i4>
      </vt:variant>
      <vt:variant>
        <vt:lpstr>Diacímek</vt:lpstr>
      </vt:variant>
      <vt:variant>
        <vt:i4>14</vt:i4>
      </vt:variant>
    </vt:vector>
  </HeadingPairs>
  <TitlesOfParts>
    <vt:vector size="20" baseType="lpstr">
      <vt:lpstr>Arial</vt:lpstr>
      <vt:lpstr>Calibri</vt:lpstr>
      <vt:lpstr>Verdana</vt:lpstr>
      <vt:lpstr>Wingdings</vt:lpstr>
      <vt:lpstr>Office-téma</vt:lpstr>
      <vt:lpstr>1_Office-téma</vt:lpstr>
      <vt:lpstr>Procedure for the habilitation application</vt:lpstr>
      <vt:lpstr>Structure of Habilitation procedure’s summary booklet</vt:lpstr>
      <vt:lpstr>1) Stages of habilitation procedure</vt:lpstr>
      <vt:lpstr>2 ) Legal and LUPS internal regulatory background </vt:lpstr>
      <vt:lpstr>PowerPoint-bemutató</vt:lpstr>
      <vt:lpstr>Before submission - information </vt:lpstr>
      <vt:lpstr>Submission of application</vt:lpstr>
      <vt:lpstr>Submission of the application  </vt:lpstr>
      <vt:lpstr>Assessment of the applicant’s personal qualities</vt:lpstr>
      <vt:lpstr>Habilitation lecture and public discussion</vt:lpstr>
      <vt:lpstr>Awarding of a habilitated Doctorate title and receiving certificate</vt:lpstr>
      <vt:lpstr>The procedure to be followed in the event of a negative decision by the UDHC, as well as the withdrawal of the application</vt:lpstr>
      <vt:lpstr>PowerPoint-bemutató</vt:lpstr>
      <vt:lpstr>PowerPoint-bemutató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PowerPoint-bemutató</dc:title>
  <dc:creator>Albert Máté Tibor</dc:creator>
  <cp:lastModifiedBy>Szilvási Simon</cp:lastModifiedBy>
  <cp:revision>215</cp:revision>
  <dcterms:created xsi:type="dcterms:W3CDTF">2020-01-30T10:32:07Z</dcterms:created>
  <dcterms:modified xsi:type="dcterms:W3CDTF">2024-07-02T13:10:24Z</dcterms:modified>
</cp:coreProperties>
</file>